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51"/>
  </p:notesMasterIdLst>
  <p:sldIdLst>
    <p:sldId id="350" r:id="rId2"/>
    <p:sldId id="349" r:id="rId3"/>
    <p:sldId id="259" r:id="rId4"/>
    <p:sldId id="260" r:id="rId5"/>
    <p:sldId id="312" r:id="rId6"/>
    <p:sldId id="352" r:id="rId7"/>
    <p:sldId id="304" r:id="rId8"/>
    <p:sldId id="319" r:id="rId9"/>
    <p:sldId id="340" r:id="rId10"/>
    <p:sldId id="311" r:id="rId11"/>
    <p:sldId id="321" r:id="rId12"/>
    <p:sldId id="341" r:id="rId13"/>
    <p:sldId id="262" r:id="rId14"/>
    <p:sldId id="313" r:id="rId15"/>
    <p:sldId id="315" r:id="rId16"/>
    <p:sldId id="326" r:id="rId17"/>
    <p:sldId id="305" r:id="rId18"/>
    <p:sldId id="316" r:id="rId19"/>
    <p:sldId id="320" r:id="rId20"/>
    <p:sldId id="342" r:id="rId21"/>
    <p:sldId id="292" r:id="rId22"/>
    <p:sldId id="353" r:id="rId23"/>
    <p:sldId id="351" r:id="rId24"/>
    <p:sldId id="354" r:id="rId25"/>
    <p:sldId id="343" r:id="rId26"/>
    <p:sldId id="279" r:id="rId27"/>
    <p:sldId id="281" r:id="rId28"/>
    <p:sldId id="299" r:id="rId29"/>
    <p:sldId id="298" r:id="rId30"/>
    <p:sldId id="282" r:id="rId31"/>
    <p:sldId id="283" r:id="rId32"/>
    <p:sldId id="302" r:id="rId33"/>
    <p:sldId id="324" r:id="rId34"/>
    <p:sldId id="300" r:id="rId35"/>
    <p:sldId id="344" r:id="rId36"/>
    <p:sldId id="263" r:id="rId37"/>
    <p:sldId id="265" r:id="rId38"/>
    <p:sldId id="327" r:id="rId39"/>
    <p:sldId id="318" r:id="rId40"/>
    <p:sldId id="269" r:id="rId41"/>
    <p:sldId id="270" r:id="rId42"/>
    <p:sldId id="277" r:id="rId43"/>
    <p:sldId id="273" r:id="rId44"/>
    <p:sldId id="345" r:id="rId45"/>
    <p:sldId id="308" r:id="rId46"/>
    <p:sldId id="355" r:id="rId47"/>
    <p:sldId id="306" r:id="rId48"/>
    <p:sldId id="347" r:id="rId49"/>
    <p:sldId id="330" r:id="rId50"/>
  </p:sldIdLst>
  <p:sldSz cx="9144000" cy="6858000" type="screen4x3"/>
  <p:notesSz cx="7099300" cy="10234613"/>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ra Barja" initials="SB" lastIdx="2" clrIdx="0">
    <p:extLst>
      <p:ext uri="{19B8F6BF-5375-455C-9EA6-DF929625EA0E}">
        <p15:presenceInfo xmlns:p15="http://schemas.microsoft.com/office/powerpoint/2012/main" userId="da342cd9508bf5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DA5"/>
    <a:srgbClr val="6699FF"/>
    <a:srgbClr val="ECF3FA"/>
    <a:srgbClr val="00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A111915-BE36-4E01-A7E5-04B1672EAD32}" styleName="Estilo claro 2 - Acento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Estilo medio 1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5FD0F851-EC5A-4D38-B0AD-8093EC10F338}" styleName="Estilo claro 1 - Acento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7DF18680-E054-41AD-8BC1-D1AEF772440D}" styleName="Estilo medio 2 - Énfasis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35" autoAdjust="0"/>
    <p:restoredTop sz="93593" autoAdjust="0"/>
  </p:normalViewPr>
  <p:slideViewPr>
    <p:cSldViewPr snapToGrid="0">
      <p:cViewPr varScale="1">
        <p:scale>
          <a:sx n="114" d="100"/>
          <a:sy n="114" d="100"/>
        </p:scale>
        <p:origin x="1506"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tonio Saldana Gonzalez" userId="47f61718c19dc9a4" providerId="LiveId" clId="{A0503838-8D74-4360-8DDF-A5A45678CB31}"/>
    <pc:docChg chg="undo custSel addSld delSld modSld sldOrd modMainMaster">
      <pc:chgData name="Antonio Saldana Gonzalez" userId="47f61718c19dc9a4" providerId="LiveId" clId="{A0503838-8D74-4360-8DDF-A5A45678CB31}" dt="2022-12-15T12:54:57.067" v="2401" actId="20577"/>
      <pc:docMkLst>
        <pc:docMk/>
      </pc:docMkLst>
      <pc:sldChg chg="addSp delSp modSp add del mod ord">
        <pc:chgData name="Antonio Saldana Gonzalez" userId="47f61718c19dc9a4" providerId="LiveId" clId="{A0503838-8D74-4360-8DDF-A5A45678CB31}" dt="2022-12-14T16:25:11.272" v="19" actId="47"/>
        <pc:sldMkLst>
          <pc:docMk/>
          <pc:sldMk cId="2955090955" sldId="256"/>
        </pc:sldMkLst>
        <pc:graphicFrameChg chg="add del modGraphic">
          <ac:chgData name="Antonio Saldana Gonzalez" userId="47f61718c19dc9a4" providerId="LiveId" clId="{A0503838-8D74-4360-8DDF-A5A45678CB31}" dt="2022-12-14T16:24:33.240" v="14" actId="27309"/>
          <ac:graphicFrameMkLst>
            <pc:docMk/>
            <pc:sldMk cId="2955090955" sldId="256"/>
            <ac:graphicFrameMk id="3" creationId="{A69B287A-B56C-D911-73CC-4FE0CFAEF30A}"/>
          </ac:graphicFrameMkLst>
        </pc:graphicFrameChg>
      </pc:sldChg>
      <pc:sldChg chg="del">
        <pc:chgData name="Antonio Saldana Gonzalez" userId="47f61718c19dc9a4" providerId="LiveId" clId="{A0503838-8D74-4360-8DDF-A5A45678CB31}" dt="2022-12-14T16:23:27.985" v="0" actId="47"/>
        <pc:sldMkLst>
          <pc:docMk/>
          <pc:sldMk cId="1408579620" sldId="257"/>
        </pc:sldMkLst>
      </pc:sldChg>
      <pc:sldChg chg="modSp mod">
        <pc:chgData name="Antonio Saldana Gonzalez" userId="47f61718c19dc9a4" providerId="LiveId" clId="{A0503838-8D74-4360-8DDF-A5A45678CB31}" dt="2022-12-15T08:24:59.083" v="450" actId="1076"/>
        <pc:sldMkLst>
          <pc:docMk/>
          <pc:sldMk cId="1733200269" sldId="259"/>
        </pc:sldMkLst>
        <pc:spChg chg="mod">
          <ac:chgData name="Antonio Saldana Gonzalez" userId="47f61718c19dc9a4" providerId="LiveId" clId="{A0503838-8D74-4360-8DDF-A5A45678CB31}" dt="2022-12-15T08:24:59.083" v="450" actId="1076"/>
          <ac:spMkLst>
            <pc:docMk/>
            <pc:sldMk cId="1733200269" sldId="259"/>
            <ac:spMk id="12" creationId="{7C9A7DE2-C87B-49F8-8B59-14C1F3B55F7B}"/>
          </ac:spMkLst>
        </pc:spChg>
      </pc:sldChg>
      <pc:sldChg chg="addSp delSp modSp mod">
        <pc:chgData name="Antonio Saldana Gonzalez" userId="47f61718c19dc9a4" providerId="LiveId" clId="{A0503838-8D74-4360-8DDF-A5A45678CB31}" dt="2022-12-15T08:45:09.417" v="780" actId="1076"/>
        <pc:sldMkLst>
          <pc:docMk/>
          <pc:sldMk cId="4208409997" sldId="260"/>
        </pc:sldMkLst>
        <pc:spChg chg="add del mod">
          <ac:chgData name="Antonio Saldana Gonzalez" userId="47f61718c19dc9a4" providerId="LiveId" clId="{A0503838-8D74-4360-8DDF-A5A45678CB31}" dt="2022-12-15T08:19:24.104" v="441" actId="478"/>
          <ac:spMkLst>
            <pc:docMk/>
            <pc:sldMk cId="4208409997" sldId="260"/>
            <ac:spMk id="2" creationId="{045859C7-6503-F745-440E-11F469AA65B2}"/>
          </ac:spMkLst>
        </pc:spChg>
        <pc:spChg chg="add mod">
          <ac:chgData name="Antonio Saldana Gonzalez" userId="47f61718c19dc9a4" providerId="LiveId" clId="{A0503838-8D74-4360-8DDF-A5A45678CB31}" dt="2022-12-15T08:45:09.417" v="780" actId="1076"/>
          <ac:spMkLst>
            <pc:docMk/>
            <pc:sldMk cId="4208409997" sldId="260"/>
            <ac:spMk id="3" creationId="{19716624-9146-665E-E7B0-B9B996113422}"/>
          </ac:spMkLst>
        </pc:spChg>
        <pc:spChg chg="add mod">
          <ac:chgData name="Antonio Saldana Gonzalez" userId="47f61718c19dc9a4" providerId="LiveId" clId="{A0503838-8D74-4360-8DDF-A5A45678CB31}" dt="2022-12-15T08:44:43.156" v="778" actId="114"/>
          <ac:spMkLst>
            <pc:docMk/>
            <pc:sldMk cId="4208409997" sldId="260"/>
            <ac:spMk id="5" creationId="{63185BBE-1D9D-0286-C451-6D9B44A0F017}"/>
          </ac:spMkLst>
        </pc:spChg>
        <pc:spChg chg="mod">
          <ac:chgData name="Antonio Saldana Gonzalez" userId="47f61718c19dc9a4" providerId="LiveId" clId="{A0503838-8D74-4360-8DDF-A5A45678CB31}" dt="2022-12-15T08:23:28.507" v="442" actId="1076"/>
          <ac:spMkLst>
            <pc:docMk/>
            <pc:sldMk cId="4208409997" sldId="260"/>
            <ac:spMk id="7" creationId="{00000000-0000-0000-0000-000000000000}"/>
          </ac:spMkLst>
        </pc:spChg>
        <pc:spChg chg="mod">
          <ac:chgData name="Antonio Saldana Gonzalez" userId="47f61718c19dc9a4" providerId="LiveId" clId="{A0503838-8D74-4360-8DDF-A5A45678CB31}" dt="2022-12-15T08:23:28.507" v="442" actId="1076"/>
          <ac:spMkLst>
            <pc:docMk/>
            <pc:sldMk cId="4208409997" sldId="260"/>
            <ac:spMk id="16" creationId="{00000000-0000-0000-0000-000000000000}"/>
          </ac:spMkLst>
        </pc:spChg>
        <pc:spChg chg="mod">
          <ac:chgData name="Antonio Saldana Gonzalez" userId="47f61718c19dc9a4" providerId="LiveId" clId="{A0503838-8D74-4360-8DDF-A5A45678CB31}" dt="2022-12-15T08:23:28.507" v="442" actId="1076"/>
          <ac:spMkLst>
            <pc:docMk/>
            <pc:sldMk cId="4208409997" sldId="260"/>
            <ac:spMk id="17" creationId="{00000000-0000-0000-0000-000000000000}"/>
          </ac:spMkLst>
        </pc:spChg>
        <pc:spChg chg="mod">
          <ac:chgData name="Antonio Saldana Gonzalez" userId="47f61718c19dc9a4" providerId="LiveId" clId="{A0503838-8D74-4360-8DDF-A5A45678CB31}" dt="2022-12-15T08:23:28.507" v="442" actId="1076"/>
          <ac:spMkLst>
            <pc:docMk/>
            <pc:sldMk cId="4208409997" sldId="260"/>
            <ac:spMk id="18" creationId="{00000000-0000-0000-0000-000000000000}"/>
          </ac:spMkLst>
        </pc:spChg>
        <pc:spChg chg="mod">
          <ac:chgData name="Antonio Saldana Gonzalez" userId="47f61718c19dc9a4" providerId="LiveId" clId="{A0503838-8D74-4360-8DDF-A5A45678CB31}" dt="2022-12-15T08:23:28.507" v="442" actId="1076"/>
          <ac:spMkLst>
            <pc:docMk/>
            <pc:sldMk cId="4208409997" sldId="260"/>
            <ac:spMk id="21" creationId="{00000000-0000-0000-0000-000000000000}"/>
          </ac:spMkLst>
        </pc:spChg>
        <pc:spChg chg="mod">
          <ac:chgData name="Antonio Saldana Gonzalez" userId="47f61718c19dc9a4" providerId="LiveId" clId="{A0503838-8D74-4360-8DDF-A5A45678CB31}" dt="2022-12-15T08:23:28.507" v="442" actId="1076"/>
          <ac:spMkLst>
            <pc:docMk/>
            <pc:sldMk cId="4208409997" sldId="260"/>
            <ac:spMk id="22" creationId="{00000000-0000-0000-0000-000000000000}"/>
          </ac:spMkLst>
        </pc:spChg>
        <pc:spChg chg="mod">
          <ac:chgData name="Antonio Saldana Gonzalez" userId="47f61718c19dc9a4" providerId="LiveId" clId="{A0503838-8D74-4360-8DDF-A5A45678CB31}" dt="2022-12-15T08:23:28.507" v="442" actId="1076"/>
          <ac:spMkLst>
            <pc:docMk/>
            <pc:sldMk cId="4208409997" sldId="260"/>
            <ac:spMk id="23" creationId="{00000000-0000-0000-0000-000000000000}"/>
          </ac:spMkLst>
        </pc:spChg>
        <pc:spChg chg="mod">
          <ac:chgData name="Antonio Saldana Gonzalez" userId="47f61718c19dc9a4" providerId="LiveId" clId="{A0503838-8D74-4360-8DDF-A5A45678CB31}" dt="2022-12-15T08:23:28.507" v="442" actId="1076"/>
          <ac:spMkLst>
            <pc:docMk/>
            <pc:sldMk cId="4208409997" sldId="260"/>
            <ac:spMk id="24" creationId="{00000000-0000-0000-0000-000000000000}"/>
          </ac:spMkLst>
        </pc:spChg>
        <pc:picChg chg="add mod">
          <ac:chgData name="Antonio Saldana Gonzalez" userId="47f61718c19dc9a4" providerId="LiveId" clId="{A0503838-8D74-4360-8DDF-A5A45678CB31}" dt="2022-12-15T08:44:31.242" v="775" actId="1076"/>
          <ac:picMkLst>
            <pc:docMk/>
            <pc:sldMk cId="4208409997" sldId="260"/>
            <ac:picMk id="2050" creationId="{FCE960CF-58F3-D5F3-BDC5-77FF9E8311ED}"/>
          </ac:picMkLst>
        </pc:picChg>
      </pc:sldChg>
      <pc:sldChg chg="modSp mod">
        <pc:chgData name="Antonio Saldana Gonzalez" userId="47f61718c19dc9a4" providerId="LiveId" clId="{A0503838-8D74-4360-8DDF-A5A45678CB31}" dt="2022-12-14T16:51:27.600" v="387" actId="20577"/>
        <pc:sldMkLst>
          <pc:docMk/>
          <pc:sldMk cId="2790707548" sldId="263"/>
        </pc:sldMkLst>
        <pc:spChg chg="mod">
          <ac:chgData name="Antonio Saldana Gonzalez" userId="47f61718c19dc9a4" providerId="LiveId" clId="{A0503838-8D74-4360-8DDF-A5A45678CB31}" dt="2022-12-14T16:51:27.600" v="387" actId="20577"/>
          <ac:spMkLst>
            <pc:docMk/>
            <pc:sldMk cId="2790707548" sldId="263"/>
            <ac:spMk id="20" creationId="{00000000-0000-0000-0000-000000000000}"/>
          </ac:spMkLst>
        </pc:spChg>
      </pc:sldChg>
      <pc:sldChg chg="del">
        <pc:chgData name="Antonio Saldana Gonzalez" userId="47f61718c19dc9a4" providerId="LiveId" clId="{A0503838-8D74-4360-8DDF-A5A45678CB31}" dt="2022-12-15T08:15:29.832" v="418" actId="47"/>
        <pc:sldMkLst>
          <pc:docMk/>
          <pc:sldMk cId="3524053271" sldId="271"/>
        </pc:sldMkLst>
      </pc:sldChg>
      <pc:sldChg chg="del">
        <pc:chgData name="Antonio Saldana Gonzalez" userId="47f61718c19dc9a4" providerId="LiveId" clId="{A0503838-8D74-4360-8DDF-A5A45678CB31}" dt="2022-12-15T08:16:00.134" v="419" actId="47"/>
        <pc:sldMkLst>
          <pc:docMk/>
          <pc:sldMk cId="562008637" sldId="272"/>
        </pc:sldMkLst>
      </pc:sldChg>
      <pc:sldChg chg="modSp mod">
        <pc:chgData name="Antonio Saldana Gonzalez" userId="47f61718c19dc9a4" providerId="LiveId" clId="{A0503838-8D74-4360-8DDF-A5A45678CB31}" dt="2022-12-15T08:47:39.556" v="786" actId="20577"/>
        <pc:sldMkLst>
          <pc:docMk/>
          <pc:sldMk cId="2842526917" sldId="279"/>
        </pc:sldMkLst>
        <pc:spChg chg="mod">
          <ac:chgData name="Antonio Saldana Gonzalez" userId="47f61718c19dc9a4" providerId="LiveId" clId="{A0503838-8D74-4360-8DDF-A5A45678CB31}" dt="2022-12-14T16:46:20.240" v="270" actId="1076"/>
          <ac:spMkLst>
            <pc:docMk/>
            <pc:sldMk cId="2842526917" sldId="279"/>
            <ac:spMk id="2" creationId="{00000000-0000-0000-0000-000000000000}"/>
          </ac:spMkLst>
        </pc:spChg>
        <pc:spChg chg="mod">
          <ac:chgData name="Antonio Saldana Gonzalez" userId="47f61718c19dc9a4" providerId="LiveId" clId="{A0503838-8D74-4360-8DDF-A5A45678CB31}" dt="2022-12-15T08:47:39.556" v="786" actId="20577"/>
          <ac:spMkLst>
            <pc:docMk/>
            <pc:sldMk cId="2842526917" sldId="279"/>
            <ac:spMk id="14" creationId="{00000000-0000-0000-0000-000000000000}"/>
          </ac:spMkLst>
        </pc:spChg>
      </pc:sldChg>
      <pc:sldChg chg="del">
        <pc:chgData name="Antonio Saldana Gonzalez" userId="47f61718c19dc9a4" providerId="LiveId" clId="{A0503838-8D74-4360-8DDF-A5A45678CB31}" dt="2022-12-15T08:09:47.318" v="394" actId="47"/>
        <pc:sldMkLst>
          <pc:docMk/>
          <pc:sldMk cId="2706415244" sldId="280"/>
        </pc:sldMkLst>
      </pc:sldChg>
      <pc:sldChg chg="modSp mod">
        <pc:chgData name="Antonio Saldana Gonzalez" userId="47f61718c19dc9a4" providerId="LiveId" clId="{A0503838-8D74-4360-8DDF-A5A45678CB31}" dt="2022-12-15T08:09:03.267" v="393" actId="20577"/>
        <pc:sldMkLst>
          <pc:docMk/>
          <pc:sldMk cId="1121344812" sldId="281"/>
        </pc:sldMkLst>
        <pc:spChg chg="mod">
          <ac:chgData name="Antonio Saldana Gonzalez" userId="47f61718c19dc9a4" providerId="LiveId" clId="{A0503838-8D74-4360-8DDF-A5A45678CB31}" dt="2022-12-15T08:09:03.267" v="393" actId="20577"/>
          <ac:spMkLst>
            <pc:docMk/>
            <pc:sldMk cId="1121344812" sldId="281"/>
            <ac:spMk id="2" creationId="{00000000-0000-0000-0000-000000000000}"/>
          </ac:spMkLst>
        </pc:spChg>
      </pc:sldChg>
      <pc:sldChg chg="del">
        <pc:chgData name="Antonio Saldana Gonzalez" userId="47f61718c19dc9a4" providerId="LiveId" clId="{A0503838-8D74-4360-8DDF-A5A45678CB31}" dt="2022-12-15T08:17:24.585" v="422" actId="47"/>
        <pc:sldMkLst>
          <pc:docMk/>
          <pc:sldMk cId="3334595370" sldId="294"/>
        </pc:sldMkLst>
      </pc:sldChg>
      <pc:sldChg chg="addSp delSp modSp mod">
        <pc:chgData name="Antonio Saldana Gonzalez" userId="47f61718c19dc9a4" providerId="LiveId" clId="{A0503838-8D74-4360-8DDF-A5A45678CB31}" dt="2022-12-15T12:54:25.277" v="2396" actId="1076"/>
        <pc:sldMkLst>
          <pc:docMk/>
          <pc:sldMk cId="371470566" sldId="302"/>
        </pc:sldMkLst>
        <pc:spChg chg="mod">
          <ac:chgData name="Antonio Saldana Gonzalez" userId="47f61718c19dc9a4" providerId="LiveId" clId="{A0503838-8D74-4360-8DDF-A5A45678CB31}" dt="2022-12-15T12:54:25.277" v="2396" actId="1076"/>
          <ac:spMkLst>
            <pc:docMk/>
            <pc:sldMk cId="371470566" sldId="302"/>
            <ac:spMk id="2" creationId="{00000000-0000-0000-0000-000000000000}"/>
          </ac:spMkLst>
        </pc:spChg>
        <pc:spChg chg="add mod">
          <ac:chgData name="Antonio Saldana Gonzalez" userId="47f61718c19dc9a4" providerId="LiveId" clId="{A0503838-8D74-4360-8DDF-A5A45678CB31}" dt="2022-12-15T08:13:37.224" v="415" actId="1076"/>
          <ac:spMkLst>
            <pc:docMk/>
            <pc:sldMk cId="371470566" sldId="302"/>
            <ac:spMk id="5" creationId="{CC125C46-136F-642C-FC53-9CE2B82AA17F}"/>
          </ac:spMkLst>
        </pc:spChg>
        <pc:spChg chg="add mod">
          <ac:chgData name="Antonio Saldana Gonzalez" userId="47f61718c19dc9a4" providerId="LiveId" clId="{A0503838-8D74-4360-8DDF-A5A45678CB31}" dt="2022-12-15T08:13:30.896" v="413" actId="1076"/>
          <ac:spMkLst>
            <pc:docMk/>
            <pc:sldMk cId="371470566" sldId="302"/>
            <ac:spMk id="6" creationId="{03ABC254-C1A7-A8B6-0F8B-475C8BF08344}"/>
          </ac:spMkLst>
        </pc:spChg>
        <pc:spChg chg="add mod">
          <ac:chgData name="Antonio Saldana Gonzalez" userId="47f61718c19dc9a4" providerId="LiveId" clId="{A0503838-8D74-4360-8DDF-A5A45678CB31}" dt="2022-12-15T08:13:34.655" v="414" actId="1076"/>
          <ac:spMkLst>
            <pc:docMk/>
            <pc:sldMk cId="371470566" sldId="302"/>
            <ac:spMk id="7" creationId="{6C609FE7-3C4C-AD18-1583-0DFB15F5DCAD}"/>
          </ac:spMkLst>
        </pc:spChg>
        <pc:spChg chg="del mod">
          <ac:chgData name="Antonio Saldana Gonzalez" userId="47f61718c19dc9a4" providerId="LiveId" clId="{A0503838-8D74-4360-8DDF-A5A45678CB31}" dt="2022-12-15T12:53:54.950" v="2388" actId="478"/>
          <ac:spMkLst>
            <pc:docMk/>
            <pc:sldMk cId="371470566" sldId="302"/>
            <ac:spMk id="10" creationId="{06508172-5688-42AD-8A53-10B96533EE51}"/>
          </ac:spMkLst>
        </pc:spChg>
        <pc:spChg chg="add mod">
          <ac:chgData name="Antonio Saldana Gonzalez" userId="47f61718c19dc9a4" providerId="LiveId" clId="{A0503838-8D74-4360-8DDF-A5A45678CB31}" dt="2022-12-15T12:54:13.452" v="2394" actId="1076"/>
          <ac:spMkLst>
            <pc:docMk/>
            <pc:sldMk cId="371470566" sldId="302"/>
            <ac:spMk id="11" creationId="{937C06CE-76D2-DA4B-5E3B-B16BD8E32476}"/>
          </ac:spMkLst>
        </pc:spChg>
        <pc:spChg chg="del">
          <ac:chgData name="Antonio Saldana Gonzalez" userId="47f61718c19dc9a4" providerId="LiveId" clId="{A0503838-8D74-4360-8DDF-A5A45678CB31}" dt="2022-12-15T08:12:33.141" v="399" actId="478"/>
          <ac:spMkLst>
            <pc:docMk/>
            <pc:sldMk cId="371470566" sldId="302"/>
            <ac:spMk id="16" creationId="{00000000-0000-0000-0000-000000000000}"/>
          </ac:spMkLst>
        </pc:spChg>
        <pc:picChg chg="add mod">
          <ac:chgData name="Antonio Saldana Gonzalez" userId="47f61718c19dc9a4" providerId="LiveId" clId="{A0503838-8D74-4360-8DDF-A5A45678CB31}" dt="2022-12-15T12:54:15.057" v="2395" actId="1076"/>
          <ac:picMkLst>
            <pc:docMk/>
            <pc:sldMk cId="371470566" sldId="302"/>
            <ac:picMk id="3" creationId="{C1255E1F-7D4A-37A6-23F9-97F5D40D3CAD}"/>
          </ac:picMkLst>
        </pc:picChg>
        <pc:picChg chg="del">
          <ac:chgData name="Antonio Saldana Gonzalez" userId="47f61718c19dc9a4" providerId="LiveId" clId="{A0503838-8D74-4360-8DDF-A5A45678CB31}" dt="2022-12-15T08:12:24.866" v="395" actId="478"/>
          <ac:picMkLst>
            <pc:docMk/>
            <pc:sldMk cId="371470566" sldId="302"/>
            <ac:picMk id="5122" creationId="{00000000-0000-0000-0000-000000000000}"/>
          </ac:picMkLst>
        </pc:picChg>
      </pc:sldChg>
      <pc:sldChg chg="addSp modSp mod">
        <pc:chgData name="Antonio Saldana Gonzalez" userId="47f61718c19dc9a4" providerId="LiveId" clId="{A0503838-8D74-4360-8DDF-A5A45678CB31}" dt="2022-12-15T08:49:40.586" v="790" actId="1076"/>
        <pc:sldMkLst>
          <pc:docMk/>
          <pc:sldMk cId="1665266160" sldId="306"/>
        </pc:sldMkLst>
        <pc:spChg chg="add mod">
          <ac:chgData name="Antonio Saldana Gonzalez" userId="47f61718c19dc9a4" providerId="LiveId" clId="{A0503838-8D74-4360-8DDF-A5A45678CB31}" dt="2022-12-15T08:49:40.586" v="790" actId="1076"/>
          <ac:spMkLst>
            <pc:docMk/>
            <pc:sldMk cId="1665266160" sldId="306"/>
            <ac:spMk id="2" creationId="{1DFBE8CA-8C5E-0B96-EF26-527AD6D537F6}"/>
          </ac:spMkLst>
        </pc:spChg>
      </pc:sldChg>
      <pc:sldChg chg="delSp modSp del mod">
        <pc:chgData name="Antonio Saldana Gonzalez" userId="47f61718c19dc9a4" providerId="LiveId" clId="{A0503838-8D74-4360-8DDF-A5A45678CB31}" dt="2022-12-15T08:49:43.753" v="791" actId="47"/>
        <pc:sldMkLst>
          <pc:docMk/>
          <pc:sldMk cId="2942104631" sldId="309"/>
        </pc:sldMkLst>
        <pc:spChg chg="del mod">
          <ac:chgData name="Antonio Saldana Gonzalez" userId="47f61718c19dc9a4" providerId="LiveId" clId="{A0503838-8D74-4360-8DDF-A5A45678CB31}" dt="2022-12-15T08:49:33.280" v="788" actId="21"/>
          <ac:spMkLst>
            <pc:docMk/>
            <pc:sldMk cId="2942104631" sldId="309"/>
            <ac:spMk id="2" creationId="{00000000-0000-0000-0000-000000000000}"/>
          </ac:spMkLst>
        </pc:spChg>
      </pc:sldChg>
      <pc:sldChg chg="addSp delSp">
        <pc:chgData name="Antonio Saldana Gonzalez" userId="47f61718c19dc9a4" providerId="LiveId" clId="{A0503838-8D74-4360-8DDF-A5A45678CB31}" dt="2022-12-15T08:45:13.401" v="782"/>
        <pc:sldMkLst>
          <pc:docMk/>
          <pc:sldMk cId="3096505125" sldId="312"/>
        </pc:sldMkLst>
        <pc:picChg chg="add del">
          <ac:chgData name="Antonio Saldana Gonzalez" userId="47f61718c19dc9a4" providerId="LiveId" clId="{A0503838-8D74-4360-8DDF-A5A45678CB31}" dt="2022-12-15T08:45:13.401" v="782"/>
          <ac:picMkLst>
            <pc:docMk/>
            <pc:sldMk cId="3096505125" sldId="312"/>
            <ac:picMk id="4098" creationId="{D23ED957-3252-5CD3-904F-52FA93A9F28B}"/>
          </ac:picMkLst>
        </pc:picChg>
      </pc:sldChg>
      <pc:sldChg chg="del">
        <pc:chgData name="Antonio Saldana Gonzalez" userId="47f61718c19dc9a4" providerId="LiveId" clId="{A0503838-8D74-4360-8DDF-A5A45678CB31}" dt="2022-12-15T08:47:28.870" v="785" actId="47"/>
        <pc:sldMkLst>
          <pc:docMk/>
          <pc:sldMk cId="3230207541" sldId="323"/>
        </pc:sldMkLst>
      </pc:sldChg>
      <pc:sldChg chg="delSp modSp mod">
        <pc:chgData name="Antonio Saldana Gonzalez" userId="47f61718c19dc9a4" providerId="LiveId" clId="{A0503838-8D74-4360-8DDF-A5A45678CB31}" dt="2022-12-15T12:54:57.067" v="2401" actId="20577"/>
        <pc:sldMkLst>
          <pc:docMk/>
          <pc:sldMk cId="2764532951" sldId="324"/>
        </pc:sldMkLst>
        <pc:spChg chg="del mod">
          <ac:chgData name="Antonio Saldana Gonzalez" userId="47f61718c19dc9a4" providerId="LiveId" clId="{A0503838-8D74-4360-8DDF-A5A45678CB31}" dt="2022-12-15T12:54:44.409" v="2399"/>
          <ac:spMkLst>
            <pc:docMk/>
            <pc:sldMk cId="2764532951" sldId="324"/>
            <ac:spMk id="13" creationId="{00000000-0000-0000-0000-000000000000}"/>
          </ac:spMkLst>
        </pc:spChg>
        <pc:spChg chg="mod">
          <ac:chgData name="Antonio Saldana Gonzalez" userId="47f61718c19dc9a4" providerId="LiveId" clId="{A0503838-8D74-4360-8DDF-A5A45678CB31}" dt="2022-12-15T12:54:57.067" v="2401" actId="20577"/>
          <ac:spMkLst>
            <pc:docMk/>
            <pc:sldMk cId="2764532951" sldId="324"/>
            <ac:spMk id="19" creationId="{CF87A136-AB20-477B-97FF-4AB9F3CCB26D}"/>
          </ac:spMkLst>
        </pc:spChg>
      </pc:sldChg>
      <pc:sldChg chg="del">
        <pc:chgData name="Antonio Saldana Gonzalez" userId="47f61718c19dc9a4" providerId="LiveId" clId="{A0503838-8D74-4360-8DDF-A5A45678CB31}" dt="2022-12-14T17:06:32.412" v="388" actId="47"/>
        <pc:sldMkLst>
          <pc:docMk/>
          <pc:sldMk cId="362641779" sldId="325"/>
        </pc:sldMkLst>
      </pc:sldChg>
      <pc:sldChg chg="del">
        <pc:chgData name="Antonio Saldana Gonzalez" userId="47f61718c19dc9a4" providerId="LiveId" clId="{A0503838-8D74-4360-8DDF-A5A45678CB31}" dt="2022-12-14T17:08:51.729" v="389" actId="47"/>
        <pc:sldMkLst>
          <pc:docMk/>
          <pc:sldMk cId="1340737725" sldId="328"/>
        </pc:sldMkLst>
      </pc:sldChg>
      <pc:sldChg chg="del">
        <pc:chgData name="Antonio Saldana Gonzalez" userId="47f61718c19dc9a4" providerId="LiveId" clId="{A0503838-8D74-4360-8DDF-A5A45678CB31}" dt="2022-12-15T09:22:11.033" v="794" actId="47"/>
        <pc:sldMkLst>
          <pc:docMk/>
          <pc:sldMk cId="2659805986" sldId="329"/>
        </pc:sldMkLst>
      </pc:sldChg>
      <pc:sldChg chg="del">
        <pc:chgData name="Antonio Saldana Gonzalez" userId="47f61718c19dc9a4" providerId="LiveId" clId="{A0503838-8D74-4360-8DDF-A5A45678CB31}" dt="2022-12-14T17:08:52.451" v="390" actId="47"/>
        <pc:sldMkLst>
          <pc:docMk/>
          <pc:sldMk cId="2071922330" sldId="333"/>
        </pc:sldMkLst>
      </pc:sldChg>
      <pc:sldChg chg="del">
        <pc:chgData name="Antonio Saldana Gonzalez" userId="47f61718c19dc9a4" providerId="LiveId" clId="{A0503838-8D74-4360-8DDF-A5A45678CB31}" dt="2022-12-15T08:08:25.382" v="391" actId="47"/>
        <pc:sldMkLst>
          <pc:docMk/>
          <pc:sldMk cId="2551400841" sldId="335"/>
        </pc:sldMkLst>
      </pc:sldChg>
      <pc:sldChg chg="del">
        <pc:chgData name="Antonio Saldana Gonzalez" userId="47f61718c19dc9a4" providerId="LiveId" clId="{A0503838-8D74-4360-8DDF-A5A45678CB31}" dt="2022-12-15T08:27:29.942" v="451" actId="47"/>
        <pc:sldMkLst>
          <pc:docMk/>
          <pc:sldMk cId="4126112295" sldId="339"/>
        </pc:sldMkLst>
      </pc:sldChg>
      <pc:sldChg chg="del">
        <pc:chgData name="Antonio Saldana Gonzalez" userId="47f61718c19dc9a4" providerId="LiveId" clId="{A0503838-8D74-4360-8DDF-A5A45678CB31}" dt="2022-12-14T16:43:21.113" v="112" actId="47"/>
        <pc:sldMkLst>
          <pc:docMk/>
          <pc:sldMk cId="3104264375" sldId="346"/>
        </pc:sldMkLst>
      </pc:sldChg>
      <pc:sldChg chg="ord">
        <pc:chgData name="Antonio Saldana Gonzalez" userId="47f61718c19dc9a4" providerId="LiveId" clId="{A0503838-8D74-4360-8DDF-A5A45678CB31}" dt="2022-12-15T08:49:49.207" v="793"/>
        <pc:sldMkLst>
          <pc:docMk/>
          <pc:sldMk cId="3713732662" sldId="347"/>
        </pc:sldMkLst>
      </pc:sldChg>
      <pc:sldChg chg="del">
        <pc:chgData name="Antonio Saldana Gonzalez" userId="47f61718c19dc9a4" providerId="LiveId" clId="{A0503838-8D74-4360-8DDF-A5A45678CB31}" dt="2022-12-15T08:16:14.018" v="420" actId="47"/>
        <pc:sldMkLst>
          <pc:docMk/>
          <pc:sldMk cId="1747023162" sldId="348"/>
        </pc:sldMkLst>
      </pc:sldChg>
      <pc:sldChg chg="add ord">
        <pc:chgData name="Antonio Saldana Gonzalez" userId="47f61718c19dc9a4" providerId="LiveId" clId="{A0503838-8D74-4360-8DDF-A5A45678CB31}" dt="2022-12-14T16:23:32.179" v="3"/>
        <pc:sldMkLst>
          <pc:docMk/>
          <pc:sldMk cId="0" sldId="349"/>
        </pc:sldMkLst>
      </pc:sldChg>
      <pc:sldChg chg="delSp modSp add mod">
        <pc:chgData name="Antonio Saldana Gonzalez" userId="47f61718c19dc9a4" providerId="LiveId" clId="{A0503838-8D74-4360-8DDF-A5A45678CB31}" dt="2022-12-14T16:29:06.409" v="111" actId="478"/>
        <pc:sldMkLst>
          <pc:docMk/>
          <pc:sldMk cId="0" sldId="350"/>
        </pc:sldMkLst>
        <pc:spChg chg="del mod">
          <ac:chgData name="Antonio Saldana Gonzalez" userId="47f61718c19dc9a4" providerId="LiveId" clId="{A0503838-8D74-4360-8DDF-A5A45678CB31}" dt="2022-12-14T16:28:55.208" v="108" actId="478"/>
          <ac:spMkLst>
            <pc:docMk/>
            <pc:sldMk cId="0" sldId="350"/>
            <ac:spMk id="5" creationId="{DBBB2B3F-763D-A95D-21EE-792535BF334F}"/>
          </ac:spMkLst>
        </pc:spChg>
        <pc:spChg chg="del mod">
          <ac:chgData name="Antonio Saldana Gonzalez" userId="47f61718c19dc9a4" providerId="LiveId" clId="{A0503838-8D74-4360-8DDF-A5A45678CB31}" dt="2022-12-14T16:29:06.409" v="111" actId="478"/>
          <ac:spMkLst>
            <pc:docMk/>
            <pc:sldMk cId="0" sldId="350"/>
            <ac:spMk id="7" creationId="{DB074AFE-DBFB-099D-5E6C-16EC30A76FCC}"/>
          </ac:spMkLst>
        </pc:spChg>
        <pc:spChg chg="del mod">
          <ac:chgData name="Antonio Saldana Gonzalez" userId="47f61718c19dc9a4" providerId="LiveId" clId="{A0503838-8D74-4360-8DDF-A5A45678CB31}" dt="2022-12-14T16:29:03.104" v="109" actId="478"/>
          <ac:spMkLst>
            <pc:docMk/>
            <pc:sldMk cId="0" sldId="350"/>
            <ac:spMk id="8" creationId="{50D3E3A6-9AF7-6CF8-3782-23B074184FB2}"/>
          </ac:spMkLst>
        </pc:spChg>
        <pc:spChg chg="mod">
          <ac:chgData name="Antonio Saldana Gonzalez" userId="47f61718c19dc9a4" providerId="LiveId" clId="{A0503838-8D74-4360-8DDF-A5A45678CB31}" dt="2022-12-14T16:24:44.106" v="18" actId="20577"/>
          <ac:spMkLst>
            <pc:docMk/>
            <pc:sldMk cId="0" sldId="350"/>
            <ac:spMk id="63" creationId="{00000000-0000-0000-0000-000000000000}"/>
          </ac:spMkLst>
        </pc:spChg>
      </pc:sldChg>
      <pc:sldChg chg="add">
        <pc:chgData name="Antonio Saldana Gonzalez" userId="47f61718c19dc9a4" providerId="LiveId" clId="{A0503838-8D74-4360-8DDF-A5A45678CB31}" dt="2022-12-15T08:17:18.165" v="421"/>
        <pc:sldMkLst>
          <pc:docMk/>
          <pc:sldMk cId="1774660132" sldId="351"/>
        </pc:sldMkLst>
      </pc:sldChg>
      <pc:sldChg chg="add">
        <pc:chgData name="Antonio Saldana Gonzalez" userId="47f61718c19dc9a4" providerId="LiveId" clId="{A0503838-8D74-4360-8DDF-A5A45678CB31}" dt="2022-12-15T08:45:21.737" v="784"/>
        <pc:sldMkLst>
          <pc:docMk/>
          <pc:sldMk cId="1483227435" sldId="352"/>
        </pc:sldMkLst>
      </pc:sldChg>
      <pc:sldChg chg="modSp add del ord">
        <pc:chgData name="Antonio Saldana Gonzalez" userId="47f61718c19dc9a4" providerId="LiveId" clId="{A0503838-8D74-4360-8DDF-A5A45678CB31}" dt="2022-12-15T08:45:16.946" v="783" actId="2696"/>
        <pc:sldMkLst>
          <pc:docMk/>
          <pc:sldMk cId="3408054033" sldId="352"/>
        </pc:sldMkLst>
        <pc:picChg chg="mod">
          <ac:chgData name="Antonio Saldana Gonzalez" userId="47f61718c19dc9a4" providerId="LiveId" clId="{A0503838-8D74-4360-8DDF-A5A45678CB31}" dt="2022-12-15T08:40:13.511" v="690" actId="1076"/>
          <ac:picMkLst>
            <pc:docMk/>
            <pc:sldMk cId="3408054033" sldId="352"/>
            <ac:picMk id="1026" creationId="{BF9D8602-FD61-8E6C-C1EB-9C199675B61B}"/>
          </ac:picMkLst>
        </pc:picChg>
      </pc:sldChg>
      <pc:sldChg chg="addSp delSp modSp new del mod">
        <pc:chgData name="Antonio Saldana Gonzalez" userId="47f61718c19dc9a4" providerId="LiveId" clId="{A0503838-8D74-4360-8DDF-A5A45678CB31}" dt="2022-12-15T08:39:41.702" v="685" actId="2696"/>
        <pc:sldMkLst>
          <pc:docMk/>
          <pc:sldMk cId="3850575234" sldId="352"/>
        </pc:sldMkLst>
        <pc:spChg chg="del">
          <ac:chgData name="Antonio Saldana Gonzalez" userId="47f61718c19dc9a4" providerId="LiveId" clId="{A0503838-8D74-4360-8DDF-A5A45678CB31}" dt="2022-12-15T08:39:01.689" v="683" actId="478"/>
          <ac:spMkLst>
            <pc:docMk/>
            <pc:sldMk cId="3850575234" sldId="352"/>
            <ac:spMk id="2" creationId="{525DCC6F-EB1E-DA98-481F-191490F73796}"/>
          </ac:spMkLst>
        </pc:spChg>
        <pc:spChg chg="del">
          <ac:chgData name="Antonio Saldana Gonzalez" userId="47f61718c19dc9a4" providerId="LiveId" clId="{A0503838-8D74-4360-8DDF-A5A45678CB31}" dt="2022-12-15T08:39:00.800" v="682" actId="478"/>
          <ac:spMkLst>
            <pc:docMk/>
            <pc:sldMk cId="3850575234" sldId="352"/>
            <ac:spMk id="3" creationId="{C89F7EBF-199D-A0DE-AEFF-BCDC21479C11}"/>
          </ac:spMkLst>
        </pc:spChg>
        <pc:picChg chg="add mod">
          <ac:chgData name="Antonio Saldana Gonzalez" userId="47f61718c19dc9a4" providerId="LiveId" clId="{A0503838-8D74-4360-8DDF-A5A45678CB31}" dt="2022-12-15T08:39:03.105" v="684" actId="1076"/>
          <ac:picMkLst>
            <pc:docMk/>
            <pc:sldMk cId="3850575234" sldId="352"/>
            <ac:picMk id="1026" creationId="{BF9D8602-FD61-8E6C-C1EB-9C199675B61B}"/>
          </ac:picMkLst>
        </pc:picChg>
      </pc:sldChg>
      <pc:sldChg chg="addSp delSp modSp new mod">
        <pc:chgData name="Antonio Saldana Gonzalez" userId="47f61718c19dc9a4" providerId="LiveId" clId="{A0503838-8D74-4360-8DDF-A5A45678CB31}" dt="2022-12-15T10:34:19.206" v="1240" actId="20577"/>
        <pc:sldMkLst>
          <pc:docMk/>
          <pc:sldMk cId="4206537686" sldId="353"/>
        </pc:sldMkLst>
        <pc:spChg chg="mod">
          <ac:chgData name="Antonio Saldana Gonzalez" userId="47f61718c19dc9a4" providerId="LiveId" clId="{A0503838-8D74-4360-8DDF-A5A45678CB31}" dt="2022-12-15T10:33:57.404" v="1235" actId="27636"/>
          <ac:spMkLst>
            <pc:docMk/>
            <pc:sldMk cId="4206537686" sldId="353"/>
            <ac:spMk id="2" creationId="{3DD44241-FAB0-D7C3-BC65-922AD5AFCD51}"/>
          </ac:spMkLst>
        </pc:spChg>
        <pc:spChg chg="del">
          <ac:chgData name="Antonio Saldana Gonzalez" userId="47f61718c19dc9a4" providerId="LiveId" clId="{A0503838-8D74-4360-8DDF-A5A45678CB31}" dt="2022-12-15T10:24:01.610" v="822" actId="478"/>
          <ac:spMkLst>
            <pc:docMk/>
            <pc:sldMk cId="4206537686" sldId="353"/>
            <ac:spMk id="3" creationId="{DAD6CD65-BF72-4779-0841-5D4A328DDD57}"/>
          </ac:spMkLst>
        </pc:spChg>
        <pc:spChg chg="add mod">
          <ac:chgData name="Antonio Saldana Gonzalez" userId="47f61718c19dc9a4" providerId="LiveId" clId="{A0503838-8D74-4360-8DDF-A5A45678CB31}" dt="2022-12-15T10:34:19.206" v="1240" actId="20577"/>
          <ac:spMkLst>
            <pc:docMk/>
            <pc:sldMk cId="4206537686" sldId="353"/>
            <ac:spMk id="9" creationId="{B87F6EE0-6D47-3E71-208B-6CC152830412}"/>
          </ac:spMkLst>
        </pc:spChg>
        <pc:picChg chg="add mod">
          <ac:chgData name="Antonio Saldana Gonzalez" userId="47f61718c19dc9a4" providerId="LiveId" clId="{A0503838-8D74-4360-8DDF-A5A45678CB31}" dt="2022-12-15T10:34:01.191" v="1237" actId="1076"/>
          <ac:picMkLst>
            <pc:docMk/>
            <pc:sldMk cId="4206537686" sldId="353"/>
            <ac:picMk id="6" creationId="{7DE2ACA1-19DA-B29B-FC3B-C0A7DAA334B0}"/>
          </ac:picMkLst>
        </pc:picChg>
        <pc:picChg chg="add mod">
          <ac:chgData name="Antonio Saldana Gonzalez" userId="47f61718c19dc9a4" providerId="LiveId" clId="{A0503838-8D74-4360-8DDF-A5A45678CB31}" dt="2022-12-15T10:34:02.447" v="1238" actId="1076"/>
          <ac:picMkLst>
            <pc:docMk/>
            <pc:sldMk cId="4206537686" sldId="353"/>
            <ac:picMk id="8" creationId="{36F39E8A-8DDA-83FA-B72C-171744925360}"/>
          </ac:picMkLst>
        </pc:picChg>
      </pc:sldChg>
      <pc:sldChg chg="addSp delSp modSp new mod">
        <pc:chgData name="Antonio Saldana Gonzalez" userId="47f61718c19dc9a4" providerId="LiveId" clId="{A0503838-8D74-4360-8DDF-A5A45678CB31}" dt="2022-12-15T12:28:04.526" v="2383" actId="1076"/>
        <pc:sldMkLst>
          <pc:docMk/>
          <pc:sldMk cId="1170510894" sldId="354"/>
        </pc:sldMkLst>
        <pc:spChg chg="mod">
          <ac:chgData name="Antonio Saldana Gonzalez" userId="47f61718c19dc9a4" providerId="LiveId" clId="{A0503838-8D74-4360-8DDF-A5A45678CB31}" dt="2022-12-15T11:51:28.398" v="1895" actId="20577"/>
          <ac:spMkLst>
            <pc:docMk/>
            <pc:sldMk cId="1170510894" sldId="354"/>
            <ac:spMk id="2" creationId="{C9E031E2-092C-968E-8FD0-5838AA71E00D}"/>
          </ac:spMkLst>
        </pc:spChg>
        <pc:spChg chg="mod">
          <ac:chgData name="Antonio Saldana Gonzalez" userId="47f61718c19dc9a4" providerId="LiveId" clId="{A0503838-8D74-4360-8DDF-A5A45678CB31}" dt="2022-12-15T11:27:16.253" v="1654" actId="20577"/>
          <ac:spMkLst>
            <pc:docMk/>
            <pc:sldMk cId="1170510894" sldId="354"/>
            <ac:spMk id="3" creationId="{A070C96F-6D0A-CB7C-C922-C57E3B0CE966}"/>
          </ac:spMkLst>
        </pc:spChg>
        <pc:spChg chg="add mod">
          <ac:chgData name="Antonio Saldana Gonzalez" userId="47f61718c19dc9a4" providerId="LiveId" clId="{A0503838-8D74-4360-8DDF-A5A45678CB31}" dt="2022-12-15T11:19:33.107" v="1417" actId="1076"/>
          <ac:spMkLst>
            <pc:docMk/>
            <pc:sldMk cId="1170510894" sldId="354"/>
            <ac:spMk id="7" creationId="{FE361E64-8000-F70A-2318-65A8AC744960}"/>
          </ac:spMkLst>
        </pc:spChg>
        <pc:spChg chg="add mod">
          <ac:chgData name="Antonio Saldana Gonzalez" userId="47f61718c19dc9a4" providerId="LiveId" clId="{A0503838-8D74-4360-8DDF-A5A45678CB31}" dt="2022-12-15T11:19:58.259" v="1435" actId="1076"/>
          <ac:spMkLst>
            <pc:docMk/>
            <pc:sldMk cId="1170510894" sldId="354"/>
            <ac:spMk id="8" creationId="{536C1C15-227E-0594-C2AC-1D4313832697}"/>
          </ac:spMkLst>
        </pc:spChg>
        <pc:spChg chg="add mod">
          <ac:chgData name="Antonio Saldana Gonzalez" userId="47f61718c19dc9a4" providerId="LiveId" clId="{A0503838-8D74-4360-8DDF-A5A45678CB31}" dt="2022-12-15T11:23:58.826" v="1508" actId="1076"/>
          <ac:spMkLst>
            <pc:docMk/>
            <pc:sldMk cId="1170510894" sldId="354"/>
            <ac:spMk id="11" creationId="{6FAF5519-004C-2BA0-87E3-ACFC92E13679}"/>
          </ac:spMkLst>
        </pc:spChg>
        <pc:spChg chg="add mod">
          <ac:chgData name="Antonio Saldana Gonzalez" userId="47f61718c19dc9a4" providerId="LiveId" clId="{A0503838-8D74-4360-8DDF-A5A45678CB31}" dt="2022-12-15T11:23:54.486" v="1507" actId="20577"/>
          <ac:spMkLst>
            <pc:docMk/>
            <pc:sldMk cId="1170510894" sldId="354"/>
            <ac:spMk id="12" creationId="{24C8B10F-832A-3502-6016-AA91E4DD4513}"/>
          </ac:spMkLst>
        </pc:spChg>
        <pc:spChg chg="add mod">
          <ac:chgData name="Antonio Saldana Gonzalez" userId="47f61718c19dc9a4" providerId="LiveId" clId="{A0503838-8D74-4360-8DDF-A5A45678CB31}" dt="2022-12-15T11:30:00.742" v="1850" actId="1076"/>
          <ac:spMkLst>
            <pc:docMk/>
            <pc:sldMk cId="1170510894" sldId="354"/>
            <ac:spMk id="13" creationId="{1549AD8C-6A88-8BA3-BB58-3D62A388C954}"/>
          </ac:spMkLst>
        </pc:spChg>
        <pc:graphicFrameChg chg="add del mod">
          <ac:chgData name="Antonio Saldana Gonzalez" userId="47f61718c19dc9a4" providerId="LiveId" clId="{A0503838-8D74-4360-8DDF-A5A45678CB31}" dt="2022-12-15T11:40:29.946" v="1854" actId="478"/>
          <ac:graphicFrameMkLst>
            <pc:docMk/>
            <pc:sldMk cId="1170510894" sldId="354"/>
            <ac:graphicFrameMk id="14" creationId="{D6EB23A4-DD97-3AAD-9FD4-7028E5B9D8FC}"/>
          </ac:graphicFrameMkLst>
        </pc:graphicFrameChg>
        <pc:graphicFrameChg chg="add del mod modGraphic">
          <ac:chgData name="Antonio Saldana Gonzalez" userId="47f61718c19dc9a4" providerId="LiveId" clId="{A0503838-8D74-4360-8DDF-A5A45678CB31}" dt="2022-12-15T11:41:10.859" v="1860" actId="478"/>
          <ac:graphicFrameMkLst>
            <pc:docMk/>
            <pc:sldMk cId="1170510894" sldId="354"/>
            <ac:graphicFrameMk id="15" creationId="{1213C172-0400-D2E0-A1CF-C8072B1EFD4A}"/>
          </ac:graphicFrameMkLst>
        </pc:graphicFrameChg>
        <pc:graphicFrameChg chg="add mod modGraphic">
          <ac:chgData name="Antonio Saldana Gonzalez" userId="47f61718c19dc9a4" providerId="LiveId" clId="{A0503838-8D74-4360-8DDF-A5A45678CB31}" dt="2022-12-15T11:51:03.942" v="1880" actId="113"/>
          <ac:graphicFrameMkLst>
            <pc:docMk/>
            <pc:sldMk cId="1170510894" sldId="354"/>
            <ac:graphicFrameMk id="16" creationId="{26C4070B-7366-740D-801D-4EA8F4811474}"/>
          </ac:graphicFrameMkLst>
        </pc:graphicFrameChg>
        <pc:picChg chg="add del mod modCrop">
          <ac:chgData name="Antonio Saldana Gonzalez" userId="47f61718c19dc9a4" providerId="LiveId" clId="{A0503838-8D74-4360-8DDF-A5A45678CB31}" dt="2022-12-15T11:40:14.683" v="1851" actId="478"/>
          <ac:picMkLst>
            <pc:docMk/>
            <pc:sldMk cId="1170510894" sldId="354"/>
            <ac:picMk id="6" creationId="{43EA14C7-2908-6BDA-02E1-F21F93ECE596}"/>
          </ac:picMkLst>
        </pc:picChg>
        <pc:picChg chg="add mod">
          <ac:chgData name="Antonio Saldana Gonzalez" userId="47f61718c19dc9a4" providerId="LiveId" clId="{A0503838-8D74-4360-8DDF-A5A45678CB31}" dt="2022-12-15T11:23:34.588" v="1484" actId="1035"/>
          <ac:picMkLst>
            <pc:docMk/>
            <pc:sldMk cId="1170510894" sldId="354"/>
            <ac:picMk id="10" creationId="{49411418-049A-F5F3-3EB6-0224F7828E23}"/>
          </ac:picMkLst>
        </pc:picChg>
        <pc:picChg chg="add mod">
          <ac:chgData name="Antonio Saldana Gonzalez" userId="47f61718c19dc9a4" providerId="LiveId" clId="{A0503838-8D74-4360-8DDF-A5A45678CB31}" dt="2022-12-15T12:27:59.638" v="2381" actId="1076"/>
          <ac:picMkLst>
            <pc:docMk/>
            <pc:sldMk cId="1170510894" sldId="354"/>
            <ac:picMk id="1026" creationId="{18CCA072-0B6D-DA1D-AC3A-16C40D02C534}"/>
          </ac:picMkLst>
        </pc:picChg>
        <pc:picChg chg="add mod">
          <ac:chgData name="Antonio Saldana Gonzalez" userId="47f61718c19dc9a4" providerId="LiveId" clId="{A0503838-8D74-4360-8DDF-A5A45678CB31}" dt="2022-12-15T11:21:21.623" v="1445" actId="1076"/>
          <ac:picMkLst>
            <pc:docMk/>
            <pc:sldMk cId="1170510894" sldId="354"/>
            <ac:picMk id="1028" creationId="{C003DEF5-4734-3CEE-BAC1-872854CBEE0C}"/>
          </ac:picMkLst>
        </pc:picChg>
        <pc:picChg chg="add del mod">
          <ac:chgData name="Antonio Saldana Gonzalez" userId="47f61718c19dc9a4" providerId="LiveId" clId="{A0503838-8D74-4360-8DDF-A5A45678CB31}" dt="2022-12-15T11:20:48.652" v="1439" actId="478"/>
          <ac:picMkLst>
            <pc:docMk/>
            <pc:sldMk cId="1170510894" sldId="354"/>
            <ac:picMk id="1030" creationId="{B4B00E43-5FE5-8AA8-B8AE-C171A58C3E45}"/>
          </ac:picMkLst>
        </pc:picChg>
        <pc:picChg chg="add del mod">
          <ac:chgData name="Antonio Saldana Gonzalez" userId="47f61718c19dc9a4" providerId="LiveId" clId="{A0503838-8D74-4360-8DDF-A5A45678CB31}" dt="2022-12-15T11:22:49.807" v="1469" actId="478"/>
          <ac:picMkLst>
            <pc:docMk/>
            <pc:sldMk cId="1170510894" sldId="354"/>
            <ac:picMk id="1032" creationId="{55352802-12F2-AE93-33FC-4FDE49D31974}"/>
          </ac:picMkLst>
        </pc:picChg>
        <pc:picChg chg="add mod">
          <ac:chgData name="Antonio Saldana Gonzalez" userId="47f61718c19dc9a4" providerId="LiveId" clId="{A0503838-8D74-4360-8DDF-A5A45678CB31}" dt="2022-12-15T11:23:36.260" v="1492" actId="1035"/>
          <ac:picMkLst>
            <pc:docMk/>
            <pc:sldMk cId="1170510894" sldId="354"/>
            <ac:picMk id="1034" creationId="{E849D8CA-31EE-3902-2CDC-2FC4DD28D775}"/>
          </ac:picMkLst>
        </pc:picChg>
        <pc:picChg chg="add mod">
          <ac:chgData name="Antonio Saldana Gonzalez" userId="47f61718c19dc9a4" providerId="LiveId" clId="{A0503838-8D74-4360-8DDF-A5A45678CB31}" dt="2022-12-15T12:28:04.526" v="2383" actId="1076"/>
          <ac:picMkLst>
            <pc:docMk/>
            <pc:sldMk cId="1170510894" sldId="354"/>
            <ac:picMk id="1036" creationId="{1C185693-DD62-F6B2-236E-DE6D8930761B}"/>
          </ac:picMkLst>
        </pc:picChg>
      </pc:sldChg>
      <pc:sldChg chg="addSp modSp new mod ord">
        <pc:chgData name="Antonio Saldana Gonzalez" userId="47f61718c19dc9a4" providerId="LiveId" clId="{A0503838-8D74-4360-8DDF-A5A45678CB31}" dt="2022-12-15T12:23:16.166" v="2369" actId="1076"/>
        <pc:sldMkLst>
          <pc:docMk/>
          <pc:sldMk cId="3787801766" sldId="355"/>
        </pc:sldMkLst>
        <pc:spChg chg="mod">
          <ac:chgData name="Antonio Saldana Gonzalez" userId="47f61718c19dc9a4" providerId="LiveId" clId="{A0503838-8D74-4360-8DDF-A5A45678CB31}" dt="2022-12-15T12:07:34.466" v="2052" actId="20577"/>
          <ac:spMkLst>
            <pc:docMk/>
            <pc:sldMk cId="3787801766" sldId="355"/>
            <ac:spMk id="2" creationId="{43FD1FE4-029E-E05E-1DD9-795DB33F4B6F}"/>
          </ac:spMkLst>
        </pc:spChg>
        <pc:spChg chg="mod">
          <ac:chgData name="Antonio Saldana Gonzalez" userId="47f61718c19dc9a4" providerId="LiveId" clId="{A0503838-8D74-4360-8DDF-A5A45678CB31}" dt="2022-12-15T12:19:33.903" v="2233" actId="1076"/>
          <ac:spMkLst>
            <pc:docMk/>
            <pc:sldMk cId="3787801766" sldId="355"/>
            <ac:spMk id="3" creationId="{E7039B65-F12D-8DFC-26D2-D8F86CC9900B}"/>
          </ac:spMkLst>
        </pc:spChg>
        <pc:spChg chg="add mod">
          <ac:chgData name="Antonio Saldana Gonzalez" userId="47f61718c19dc9a4" providerId="LiveId" clId="{A0503838-8D74-4360-8DDF-A5A45678CB31}" dt="2022-12-15T12:21:05.795" v="2327" actId="1076"/>
          <ac:spMkLst>
            <pc:docMk/>
            <pc:sldMk cId="3787801766" sldId="355"/>
            <ac:spMk id="7" creationId="{47C061FD-1B1E-8000-6099-CDECB047F5DF}"/>
          </ac:spMkLst>
        </pc:spChg>
        <pc:spChg chg="add mod">
          <ac:chgData name="Antonio Saldana Gonzalez" userId="47f61718c19dc9a4" providerId="LiveId" clId="{A0503838-8D74-4360-8DDF-A5A45678CB31}" dt="2022-12-15T12:22:07.428" v="2338" actId="1076"/>
          <ac:spMkLst>
            <pc:docMk/>
            <pc:sldMk cId="3787801766" sldId="355"/>
            <ac:spMk id="9" creationId="{2128498F-E59A-D8D3-FB0D-16479B55FB8D}"/>
          </ac:spMkLst>
        </pc:spChg>
        <pc:spChg chg="add mod">
          <ac:chgData name="Antonio Saldana Gonzalez" userId="47f61718c19dc9a4" providerId="LiveId" clId="{A0503838-8D74-4360-8DDF-A5A45678CB31}" dt="2022-12-15T12:22:58.383" v="2365" actId="1076"/>
          <ac:spMkLst>
            <pc:docMk/>
            <pc:sldMk cId="3787801766" sldId="355"/>
            <ac:spMk id="10" creationId="{F548C702-DC83-B59A-51E5-4AC95401B20A}"/>
          </ac:spMkLst>
        </pc:spChg>
        <pc:spChg chg="add mod">
          <ac:chgData name="Antonio Saldana Gonzalez" userId="47f61718c19dc9a4" providerId="LiveId" clId="{A0503838-8D74-4360-8DDF-A5A45678CB31}" dt="2022-12-15T12:23:03.590" v="2367" actId="1076"/>
          <ac:spMkLst>
            <pc:docMk/>
            <pc:sldMk cId="3787801766" sldId="355"/>
            <ac:spMk id="11" creationId="{337B6BCB-BBC3-FEE5-7E81-325F7D91DE74}"/>
          </ac:spMkLst>
        </pc:spChg>
        <pc:spChg chg="add mod">
          <ac:chgData name="Antonio Saldana Gonzalez" userId="47f61718c19dc9a4" providerId="LiveId" clId="{A0503838-8D74-4360-8DDF-A5A45678CB31}" dt="2022-12-15T12:23:16.166" v="2369" actId="1076"/>
          <ac:spMkLst>
            <pc:docMk/>
            <pc:sldMk cId="3787801766" sldId="355"/>
            <ac:spMk id="12" creationId="{92F8CCA3-16BA-F579-AD9F-1E8519B5CCFF}"/>
          </ac:spMkLst>
        </pc:spChg>
        <pc:picChg chg="add mod">
          <ac:chgData name="Antonio Saldana Gonzalez" userId="47f61718c19dc9a4" providerId="LiveId" clId="{A0503838-8D74-4360-8DDF-A5A45678CB31}" dt="2022-12-15T12:22:56.170" v="2364" actId="1076"/>
          <ac:picMkLst>
            <pc:docMk/>
            <pc:sldMk cId="3787801766" sldId="355"/>
            <ac:picMk id="6" creationId="{5E5858ED-0007-C280-4C2A-A96BE2749F36}"/>
          </ac:picMkLst>
        </pc:picChg>
        <pc:picChg chg="add mod">
          <ac:chgData name="Antonio Saldana Gonzalez" userId="47f61718c19dc9a4" providerId="LiveId" clId="{A0503838-8D74-4360-8DDF-A5A45678CB31}" dt="2022-12-15T12:22:52.590" v="2363" actId="1076"/>
          <ac:picMkLst>
            <pc:docMk/>
            <pc:sldMk cId="3787801766" sldId="355"/>
            <ac:picMk id="2050" creationId="{5EF90CF4-439A-7307-1A4C-D4852F2FE1D5}"/>
          </ac:picMkLst>
        </pc:picChg>
      </pc:sldChg>
      <pc:sldChg chg="modSp new del mod">
        <pc:chgData name="Antonio Saldana Gonzalez" userId="47f61718c19dc9a4" providerId="LiveId" clId="{A0503838-8D74-4360-8DDF-A5A45678CB31}" dt="2022-12-15T12:16:47.332" v="2209" actId="47"/>
        <pc:sldMkLst>
          <pc:docMk/>
          <pc:sldMk cId="3696075619" sldId="356"/>
        </pc:sldMkLst>
        <pc:spChg chg="mod">
          <ac:chgData name="Antonio Saldana Gonzalez" userId="47f61718c19dc9a4" providerId="LiveId" clId="{A0503838-8D74-4360-8DDF-A5A45678CB31}" dt="2022-12-15T11:52:04.453" v="1945" actId="20577"/>
          <ac:spMkLst>
            <pc:docMk/>
            <pc:sldMk cId="3696075619" sldId="356"/>
            <ac:spMk id="2" creationId="{9C043E7A-12CE-5C9B-129C-E19DA1E85300}"/>
          </ac:spMkLst>
        </pc:spChg>
      </pc:sldChg>
      <pc:sldMasterChg chg="modSp mod">
        <pc:chgData name="Antonio Saldana Gonzalez" userId="47f61718c19dc9a4" providerId="LiveId" clId="{A0503838-8D74-4360-8DDF-A5A45678CB31}" dt="2022-12-14T16:27:45.052" v="102" actId="20577"/>
        <pc:sldMasterMkLst>
          <pc:docMk/>
          <pc:sldMasterMk cId="486623307" sldId="2147483660"/>
        </pc:sldMasterMkLst>
        <pc:spChg chg="mod">
          <ac:chgData name="Antonio Saldana Gonzalez" userId="47f61718c19dc9a4" providerId="LiveId" clId="{A0503838-8D74-4360-8DDF-A5A45678CB31}" dt="2022-12-14T16:27:45.052" v="102" actId="20577"/>
          <ac:spMkLst>
            <pc:docMk/>
            <pc:sldMasterMk cId="486623307" sldId="2147483660"/>
            <ac:spMk id="13" creationId="{00000000-0000-0000-0000-000000000000}"/>
          </ac:spMkLst>
        </pc:spChg>
        <pc:spChg chg="mod">
          <ac:chgData name="Antonio Saldana Gonzalez" userId="47f61718c19dc9a4" providerId="LiveId" clId="{A0503838-8D74-4360-8DDF-A5A45678CB31}" dt="2022-12-14T16:27:27.603" v="82" actId="1076"/>
          <ac:spMkLst>
            <pc:docMk/>
            <pc:sldMasterMk cId="486623307" sldId="2147483660"/>
            <ac:spMk id="14" creationId="{00000000-0000-0000-0000-000000000000}"/>
          </ac:spMkLst>
        </pc:sp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EDEA558-85E4-4FAE-A239-290C21D19B4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73CCFD5E-1473-4EDC-9151-895CBF3FDB11}">
      <dgm:prSet phldrT="[Texto]" custT="1"/>
      <dgm:spPr>
        <a:solidFill>
          <a:srgbClr val="006DA5"/>
        </a:solidFill>
      </dgm:spPr>
      <dgm:t>
        <a:bodyPr/>
        <a:lstStyle/>
        <a:p>
          <a:r>
            <a:rPr lang="en-US" sz="2000" b="1" dirty="0">
              <a:solidFill>
                <a:schemeClr val="bg1"/>
              </a:solidFill>
            </a:rPr>
            <a:t>CLASIFICACIÓN BINARIA</a:t>
          </a:r>
          <a:endParaRPr lang="es-ES" sz="2000" dirty="0">
            <a:solidFill>
              <a:schemeClr val="bg1"/>
            </a:solidFill>
          </a:endParaRPr>
        </a:p>
      </dgm:t>
    </dgm:pt>
    <dgm:pt modelId="{AB913E15-ED6D-44D6-9E78-7744574DB092}" type="parTrans" cxnId="{0728C566-3E9A-4154-AFC5-10C15223CCBC}">
      <dgm:prSet/>
      <dgm:spPr/>
      <dgm:t>
        <a:bodyPr/>
        <a:lstStyle/>
        <a:p>
          <a:endParaRPr lang="es-ES"/>
        </a:p>
      </dgm:t>
    </dgm:pt>
    <dgm:pt modelId="{BA094D09-2FD1-4A0B-A2DC-70AF30877853}" type="sibTrans" cxnId="{0728C566-3E9A-4154-AFC5-10C15223CCBC}">
      <dgm:prSet/>
      <dgm:spPr/>
      <dgm:t>
        <a:bodyPr/>
        <a:lstStyle/>
        <a:p>
          <a:endParaRPr lang="es-ES"/>
        </a:p>
      </dgm:t>
    </dgm:pt>
    <dgm:pt modelId="{C0E0DB69-079C-47F6-B473-11CA1CFE3D1D}">
      <dgm:prSet phldrT="[Texto]" custT="1"/>
      <dgm:spPr/>
      <dgm:t>
        <a:bodyPr/>
        <a:lstStyle/>
        <a:p>
          <a:r>
            <a:rPr lang="es-ES" sz="1600" dirty="0"/>
            <a:t>Solo se pueden asignar dos clases diferentes (</a:t>
          </a:r>
          <a:r>
            <a:rPr lang="es-ES" sz="1600" b="1" dirty="0"/>
            <a:t>0</a:t>
          </a:r>
          <a:r>
            <a:rPr lang="es-ES" sz="1600" dirty="0"/>
            <a:t> o </a:t>
          </a:r>
          <a:r>
            <a:rPr lang="es-ES" sz="1600" b="1" dirty="0"/>
            <a:t>1</a:t>
          </a:r>
          <a:r>
            <a:rPr lang="es-ES" sz="1600" dirty="0"/>
            <a:t>). </a:t>
          </a:r>
          <a:endParaRPr lang="es-ES" sz="1800" dirty="0"/>
        </a:p>
      </dgm:t>
    </dgm:pt>
    <dgm:pt modelId="{DBC0E559-6589-47B0-9AA2-343B998BB474}" type="parTrans" cxnId="{B0C65AFD-A00C-4F80-8635-F67B1FFEF6DA}">
      <dgm:prSet/>
      <dgm:spPr/>
      <dgm:t>
        <a:bodyPr/>
        <a:lstStyle/>
        <a:p>
          <a:endParaRPr lang="es-ES"/>
        </a:p>
      </dgm:t>
    </dgm:pt>
    <dgm:pt modelId="{168D25E3-1684-45CE-9296-9FE4673F02FF}" type="sibTrans" cxnId="{B0C65AFD-A00C-4F80-8635-F67B1FFEF6DA}">
      <dgm:prSet/>
      <dgm:spPr/>
      <dgm:t>
        <a:bodyPr/>
        <a:lstStyle/>
        <a:p>
          <a:endParaRPr lang="es-ES"/>
        </a:p>
      </dgm:t>
    </dgm:pt>
    <dgm:pt modelId="{E76211E9-8614-430C-9467-54DBD1C9F750}">
      <dgm:prSet phldrT="[Texto]" custT="1"/>
      <dgm:spPr>
        <a:solidFill>
          <a:srgbClr val="006DA5"/>
        </a:solidFill>
      </dgm:spPr>
      <dgm:t>
        <a:bodyPr/>
        <a:lstStyle/>
        <a:p>
          <a:r>
            <a:rPr lang="en-US" sz="2000" b="1" dirty="0">
              <a:solidFill>
                <a:schemeClr val="bg1"/>
              </a:solidFill>
            </a:rPr>
            <a:t>CLASIFICACIÓN MULTI-CLASE</a:t>
          </a:r>
          <a:endParaRPr lang="es-ES" sz="2000" dirty="0">
            <a:solidFill>
              <a:schemeClr val="bg1"/>
            </a:solidFill>
          </a:endParaRPr>
        </a:p>
      </dgm:t>
    </dgm:pt>
    <dgm:pt modelId="{75D73C65-1DA2-4254-8128-53C6D040FA36}" type="parTrans" cxnId="{CAF6956A-8316-481B-BACF-32896F220D77}">
      <dgm:prSet/>
      <dgm:spPr/>
      <dgm:t>
        <a:bodyPr/>
        <a:lstStyle/>
        <a:p>
          <a:endParaRPr lang="es-ES"/>
        </a:p>
      </dgm:t>
    </dgm:pt>
    <dgm:pt modelId="{C1DCE39B-7EEF-4803-B2A5-A316514F6E65}" type="sibTrans" cxnId="{CAF6956A-8316-481B-BACF-32896F220D77}">
      <dgm:prSet/>
      <dgm:spPr/>
      <dgm:t>
        <a:bodyPr/>
        <a:lstStyle/>
        <a:p>
          <a:endParaRPr lang="es-ES"/>
        </a:p>
      </dgm:t>
    </dgm:pt>
    <dgm:pt modelId="{56BAF0FE-0A2B-4FD4-94F5-8B873D96F845}">
      <dgm:prSet phldrT="[Texto]" custT="1"/>
      <dgm:spPr/>
      <dgm:t>
        <a:bodyPr/>
        <a:lstStyle/>
        <a:p>
          <a:r>
            <a:rPr lang="es-ES" sz="1600" dirty="0"/>
            <a:t>Se asignan múltiples categorías a las observaciones. </a:t>
          </a:r>
        </a:p>
      </dgm:t>
    </dgm:pt>
    <dgm:pt modelId="{D8112232-2802-40F9-BA50-153D592BE2CD}" type="parTrans" cxnId="{2C4B6AC9-0606-4EFC-8F55-221A32124664}">
      <dgm:prSet/>
      <dgm:spPr/>
      <dgm:t>
        <a:bodyPr/>
        <a:lstStyle/>
        <a:p>
          <a:endParaRPr lang="es-ES"/>
        </a:p>
      </dgm:t>
    </dgm:pt>
    <dgm:pt modelId="{425C8A0B-8ACF-480E-90CC-718660E3D568}" type="sibTrans" cxnId="{2C4B6AC9-0606-4EFC-8F55-221A32124664}">
      <dgm:prSet/>
      <dgm:spPr/>
      <dgm:t>
        <a:bodyPr/>
        <a:lstStyle/>
        <a:p>
          <a:endParaRPr lang="es-ES"/>
        </a:p>
      </dgm:t>
    </dgm:pt>
    <dgm:pt modelId="{BF0954F2-FE16-4DE2-A08A-17A03327C16D}">
      <dgm:prSet custT="1"/>
      <dgm:spPr>
        <a:solidFill>
          <a:srgbClr val="006DA5"/>
        </a:solidFill>
      </dgm:spPr>
      <dgm:t>
        <a:bodyPr/>
        <a:lstStyle/>
        <a:p>
          <a:r>
            <a:rPr lang="es-ES" sz="2000" b="1" dirty="0">
              <a:solidFill>
                <a:schemeClr val="bg1"/>
              </a:solidFill>
            </a:rPr>
            <a:t>CLASIFICACIÓN MULTI-ETIQUETA</a:t>
          </a:r>
        </a:p>
      </dgm:t>
    </dgm:pt>
    <dgm:pt modelId="{421A0EEF-EFAB-4389-8EDA-EBAFCDD57A7D}" type="parTrans" cxnId="{9F5BE90B-E5EB-4773-91F4-16F1836B74E1}">
      <dgm:prSet/>
      <dgm:spPr/>
      <dgm:t>
        <a:bodyPr/>
        <a:lstStyle/>
        <a:p>
          <a:endParaRPr lang="es-ES"/>
        </a:p>
      </dgm:t>
    </dgm:pt>
    <dgm:pt modelId="{27CB8318-258A-466C-ADD5-A7C149E11783}" type="sibTrans" cxnId="{9F5BE90B-E5EB-4773-91F4-16F1836B74E1}">
      <dgm:prSet/>
      <dgm:spPr/>
      <dgm:t>
        <a:bodyPr/>
        <a:lstStyle/>
        <a:p>
          <a:endParaRPr lang="es-ES"/>
        </a:p>
      </dgm:t>
    </dgm:pt>
    <dgm:pt modelId="{D34FDF78-8A8D-4200-B7FD-338E91CC8489}">
      <dgm:prSet custT="1"/>
      <dgm:spPr/>
      <dgm:t>
        <a:bodyPr/>
        <a:lstStyle/>
        <a:p>
          <a:r>
            <a:rPr lang="es-ES" sz="1600" dirty="0"/>
            <a:t>Predice más de una etiqueta de clase para cada observación.</a:t>
          </a:r>
          <a:endParaRPr lang="es-ES" sz="1600" b="1" dirty="0">
            <a:solidFill>
              <a:srgbClr val="0070C0"/>
            </a:solidFill>
          </a:endParaRPr>
        </a:p>
      </dgm:t>
    </dgm:pt>
    <dgm:pt modelId="{3CB237D3-E283-4C38-B7BB-572BABB15836}" type="parTrans" cxnId="{DB1C7C85-48F2-45F5-8A71-8BDE6609FE46}">
      <dgm:prSet/>
      <dgm:spPr/>
      <dgm:t>
        <a:bodyPr/>
        <a:lstStyle/>
        <a:p>
          <a:endParaRPr lang="es-ES"/>
        </a:p>
      </dgm:t>
    </dgm:pt>
    <dgm:pt modelId="{CB622110-62B0-4520-9091-7489054743AD}" type="sibTrans" cxnId="{DB1C7C85-48F2-45F5-8A71-8BDE6609FE46}">
      <dgm:prSet/>
      <dgm:spPr/>
      <dgm:t>
        <a:bodyPr/>
        <a:lstStyle/>
        <a:p>
          <a:endParaRPr lang="es-ES"/>
        </a:p>
      </dgm:t>
    </dgm:pt>
    <dgm:pt modelId="{51EE0448-6233-4D22-808E-75B38BB42D09}">
      <dgm:prSet phldrT="[Texto]" custT="1"/>
      <dgm:spPr/>
      <dgm:t>
        <a:bodyPr/>
        <a:lstStyle/>
        <a:p>
          <a:r>
            <a:rPr lang="es-ES" sz="1600" dirty="0"/>
            <a:t>Cada observación sólo puede ser etiquetada como una clase</a:t>
          </a:r>
          <a:r>
            <a:rPr lang="es-ES" sz="1800" dirty="0"/>
            <a:t>.</a:t>
          </a:r>
        </a:p>
      </dgm:t>
    </dgm:pt>
    <dgm:pt modelId="{624229C4-5567-4170-B43B-25CD73815C22}" type="parTrans" cxnId="{9C65C649-06E9-439D-91D3-BD9FA57307D5}">
      <dgm:prSet/>
      <dgm:spPr/>
      <dgm:t>
        <a:bodyPr/>
        <a:lstStyle/>
        <a:p>
          <a:endParaRPr lang="es-ES"/>
        </a:p>
      </dgm:t>
    </dgm:pt>
    <dgm:pt modelId="{8FC7139E-B07B-46CB-A573-5725CB336F79}" type="sibTrans" cxnId="{9C65C649-06E9-439D-91D3-BD9FA57307D5}">
      <dgm:prSet/>
      <dgm:spPr/>
      <dgm:t>
        <a:bodyPr/>
        <a:lstStyle/>
        <a:p>
          <a:endParaRPr lang="es-ES"/>
        </a:p>
      </dgm:t>
    </dgm:pt>
    <dgm:pt modelId="{D6C9FE38-5849-4171-A381-DA4B2723C250}">
      <dgm:prSet custT="1"/>
      <dgm:spPr/>
      <dgm:t>
        <a:bodyPr/>
        <a:lstStyle/>
        <a:p>
          <a:r>
            <a:rPr lang="es-ES" sz="1600" dirty="0"/>
            <a:t>Se pueden asignar múltiples categorías a las observaciones.</a:t>
          </a:r>
          <a:endParaRPr lang="es-ES" sz="1600" b="1" dirty="0">
            <a:solidFill>
              <a:srgbClr val="0070C0"/>
            </a:solidFill>
          </a:endParaRPr>
        </a:p>
      </dgm:t>
    </dgm:pt>
    <dgm:pt modelId="{C6A97016-191A-47D6-B37B-43A422C7A3EE}" type="parTrans" cxnId="{848EFC84-60F7-47D4-B86A-B7D9D6DA8B2A}">
      <dgm:prSet/>
      <dgm:spPr/>
      <dgm:t>
        <a:bodyPr/>
        <a:lstStyle/>
        <a:p>
          <a:endParaRPr lang="es-ES"/>
        </a:p>
      </dgm:t>
    </dgm:pt>
    <dgm:pt modelId="{2D8A71E3-B156-4FF3-8E79-9A1864E61C9D}" type="sibTrans" cxnId="{848EFC84-60F7-47D4-B86A-B7D9D6DA8B2A}">
      <dgm:prSet/>
      <dgm:spPr/>
      <dgm:t>
        <a:bodyPr/>
        <a:lstStyle/>
        <a:p>
          <a:endParaRPr lang="es-ES"/>
        </a:p>
      </dgm:t>
    </dgm:pt>
    <dgm:pt modelId="{E5DB2BBD-C9D8-402E-B2B4-36D5B4D83C9A}">
      <dgm:prSet phldrT="[Texto]" custT="1"/>
      <dgm:spPr/>
      <dgm:t>
        <a:bodyPr/>
        <a:lstStyle/>
        <a:p>
          <a:r>
            <a:rPr lang="es-ES" sz="1600" dirty="0"/>
            <a:t>Cada observación sólo puede ser etiquetada como una clase.</a:t>
          </a:r>
        </a:p>
      </dgm:t>
    </dgm:pt>
    <dgm:pt modelId="{DA0BE94C-AF84-4CCB-8948-5A5280ADDA81}" type="parTrans" cxnId="{E67A3313-C622-478A-A37A-FCAAF9C376BC}">
      <dgm:prSet/>
      <dgm:spPr/>
      <dgm:t>
        <a:bodyPr/>
        <a:lstStyle/>
        <a:p>
          <a:endParaRPr lang="es-ES"/>
        </a:p>
      </dgm:t>
    </dgm:pt>
    <dgm:pt modelId="{B88CDE87-47A2-46F8-91B7-FCE3F46F4A1E}" type="sibTrans" cxnId="{E67A3313-C622-478A-A37A-FCAAF9C376BC}">
      <dgm:prSet/>
      <dgm:spPr/>
      <dgm:t>
        <a:bodyPr/>
        <a:lstStyle/>
        <a:p>
          <a:endParaRPr lang="es-ES"/>
        </a:p>
      </dgm:t>
    </dgm:pt>
    <dgm:pt modelId="{502D52F7-50F0-42F6-A661-F75A79265684}" type="pres">
      <dgm:prSet presAssocID="{CEDEA558-85E4-4FAE-A239-290C21D19B4C}" presName="linear" presStyleCnt="0">
        <dgm:presLayoutVars>
          <dgm:animLvl val="lvl"/>
          <dgm:resizeHandles val="exact"/>
        </dgm:presLayoutVars>
      </dgm:prSet>
      <dgm:spPr/>
    </dgm:pt>
    <dgm:pt modelId="{84D09730-34C6-4107-BBCC-1129AF65B8DE}" type="pres">
      <dgm:prSet presAssocID="{73CCFD5E-1473-4EDC-9151-895CBF3FDB11}" presName="parentText" presStyleLbl="node1" presStyleIdx="0" presStyleCnt="3" custScaleY="44749">
        <dgm:presLayoutVars>
          <dgm:chMax val="0"/>
          <dgm:bulletEnabled val="1"/>
        </dgm:presLayoutVars>
      </dgm:prSet>
      <dgm:spPr/>
    </dgm:pt>
    <dgm:pt modelId="{5848DF6D-FCED-4392-9C22-C2FD736F8BC6}" type="pres">
      <dgm:prSet presAssocID="{73CCFD5E-1473-4EDC-9151-895CBF3FDB11}" presName="childText" presStyleLbl="revTx" presStyleIdx="0" presStyleCnt="3">
        <dgm:presLayoutVars>
          <dgm:bulletEnabled val="1"/>
        </dgm:presLayoutVars>
      </dgm:prSet>
      <dgm:spPr/>
    </dgm:pt>
    <dgm:pt modelId="{B27EDC98-A5E0-43A1-8950-24A80E774230}" type="pres">
      <dgm:prSet presAssocID="{E76211E9-8614-430C-9467-54DBD1C9F750}" presName="parentText" presStyleLbl="node1" presStyleIdx="1" presStyleCnt="3" custScaleY="48709">
        <dgm:presLayoutVars>
          <dgm:chMax val="0"/>
          <dgm:bulletEnabled val="1"/>
        </dgm:presLayoutVars>
      </dgm:prSet>
      <dgm:spPr/>
    </dgm:pt>
    <dgm:pt modelId="{A561187D-8E05-407B-918C-EB7CD559B2D6}" type="pres">
      <dgm:prSet presAssocID="{E76211E9-8614-430C-9467-54DBD1C9F750}" presName="childText" presStyleLbl="revTx" presStyleIdx="1" presStyleCnt="3">
        <dgm:presLayoutVars>
          <dgm:bulletEnabled val="1"/>
        </dgm:presLayoutVars>
      </dgm:prSet>
      <dgm:spPr/>
    </dgm:pt>
    <dgm:pt modelId="{1A6315C0-9D6D-4206-BA92-BC6D1965AF1A}" type="pres">
      <dgm:prSet presAssocID="{BF0954F2-FE16-4DE2-A08A-17A03327C16D}" presName="parentText" presStyleLbl="node1" presStyleIdx="2" presStyleCnt="3" custScaleY="46484">
        <dgm:presLayoutVars>
          <dgm:chMax val="0"/>
          <dgm:bulletEnabled val="1"/>
        </dgm:presLayoutVars>
      </dgm:prSet>
      <dgm:spPr/>
    </dgm:pt>
    <dgm:pt modelId="{8788F0EE-93DD-48F5-BB9D-DA8C6D100EA6}" type="pres">
      <dgm:prSet presAssocID="{BF0954F2-FE16-4DE2-A08A-17A03327C16D}" presName="childText" presStyleLbl="revTx" presStyleIdx="2" presStyleCnt="3">
        <dgm:presLayoutVars>
          <dgm:bulletEnabled val="1"/>
        </dgm:presLayoutVars>
      </dgm:prSet>
      <dgm:spPr/>
    </dgm:pt>
  </dgm:ptLst>
  <dgm:cxnLst>
    <dgm:cxn modelId="{1529BB03-A5F2-468B-8A87-20DD088433ED}" type="presOf" srcId="{56BAF0FE-0A2B-4FD4-94F5-8B873D96F845}" destId="{A561187D-8E05-407B-918C-EB7CD559B2D6}" srcOrd="0" destOrd="0" presId="urn:microsoft.com/office/officeart/2005/8/layout/vList2"/>
    <dgm:cxn modelId="{9F5BE90B-E5EB-4773-91F4-16F1836B74E1}" srcId="{CEDEA558-85E4-4FAE-A239-290C21D19B4C}" destId="{BF0954F2-FE16-4DE2-A08A-17A03327C16D}" srcOrd="2" destOrd="0" parTransId="{421A0EEF-EFAB-4389-8EDA-EBAFCDD57A7D}" sibTransId="{27CB8318-258A-466C-ADD5-A7C149E11783}"/>
    <dgm:cxn modelId="{9332BD0D-6149-4C94-BDA9-22EFC9EA5D3A}" type="presOf" srcId="{D34FDF78-8A8D-4200-B7FD-338E91CC8489}" destId="{8788F0EE-93DD-48F5-BB9D-DA8C6D100EA6}" srcOrd="0" destOrd="1" presId="urn:microsoft.com/office/officeart/2005/8/layout/vList2"/>
    <dgm:cxn modelId="{E67A3313-C622-478A-A37A-FCAAF9C376BC}" srcId="{E76211E9-8614-430C-9467-54DBD1C9F750}" destId="{E5DB2BBD-C9D8-402E-B2B4-36D5B4D83C9A}" srcOrd="1" destOrd="0" parTransId="{DA0BE94C-AF84-4CCB-8948-5A5280ADDA81}" sibTransId="{B88CDE87-47A2-46F8-91B7-FCE3F46F4A1E}"/>
    <dgm:cxn modelId="{23ED7D18-8D3A-4B1C-BD79-F6D5DEBA6290}" type="presOf" srcId="{C0E0DB69-079C-47F6-B473-11CA1CFE3D1D}" destId="{5848DF6D-FCED-4392-9C22-C2FD736F8BC6}" srcOrd="0" destOrd="0" presId="urn:microsoft.com/office/officeart/2005/8/layout/vList2"/>
    <dgm:cxn modelId="{99D4751F-1349-4938-A1B9-D51E5D9B8755}" type="presOf" srcId="{CEDEA558-85E4-4FAE-A239-290C21D19B4C}" destId="{502D52F7-50F0-42F6-A661-F75A79265684}" srcOrd="0" destOrd="0" presId="urn:microsoft.com/office/officeart/2005/8/layout/vList2"/>
    <dgm:cxn modelId="{D0F0FE3A-6C25-466C-8BB8-1D77E3FAB1F3}" type="presOf" srcId="{BF0954F2-FE16-4DE2-A08A-17A03327C16D}" destId="{1A6315C0-9D6D-4206-BA92-BC6D1965AF1A}" srcOrd="0" destOrd="0" presId="urn:microsoft.com/office/officeart/2005/8/layout/vList2"/>
    <dgm:cxn modelId="{BA5D6341-605F-4513-84C2-464362271A54}" type="presOf" srcId="{E76211E9-8614-430C-9467-54DBD1C9F750}" destId="{B27EDC98-A5E0-43A1-8950-24A80E774230}" srcOrd="0" destOrd="0" presId="urn:microsoft.com/office/officeart/2005/8/layout/vList2"/>
    <dgm:cxn modelId="{0728C566-3E9A-4154-AFC5-10C15223CCBC}" srcId="{CEDEA558-85E4-4FAE-A239-290C21D19B4C}" destId="{73CCFD5E-1473-4EDC-9151-895CBF3FDB11}" srcOrd="0" destOrd="0" parTransId="{AB913E15-ED6D-44D6-9E78-7744574DB092}" sibTransId="{BA094D09-2FD1-4A0B-A2DC-70AF30877853}"/>
    <dgm:cxn modelId="{1A379749-0530-4850-8A87-854D76840BE6}" type="presOf" srcId="{E5DB2BBD-C9D8-402E-B2B4-36D5B4D83C9A}" destId="{A561187D-8E05-407B-918C-EB7CD559B2D6}" srcOrd="0" destOrd="1" presId="urn:microsoft.com/office/officeart/2005/8/layout/vList2"/>
    <dgm:cxn modelId="{9C65C649-06E9-439D-91D3-BD9FA57307D5}" srcId="{73CCFD5E-1473-4EDC-9151-895CBF3FDB11}" destId="{51EE0448-6233-4D22-808E-75B38BB42D09}" srcOrd="1" destOrd="0" parTransId="{624229C4-5567-4170-B43B-25CD73815C22}" sibTransId="{8FC7139E-B07B-46CB-A573-5725CB336F79}"/>
    <dgm:cxn modelId="{CAF6956A-8316-481B-BACF-32896F220D77}" srcId="{CEDEA558-85E4-4FAE-A239-290C21D19B4C}" destId="{E76211E9-8614-430C-9467-54DBD1C9F750}" srcOrd="1" destOrd="0" parTransId="{75D73C65-1DA2-4254-8128-53C6D040FA36}" sibTransId="{C1DCE39B-7EEF-4803-B2A5-A316514F6E65}"/>
    <dgm:cxn modelId="{7D32D96B-D0CC-4111-B5C0-BA11068E09D9}" type="presOf" srcId="{D6C9FE38-5849-4171-A381-DA4B2723C250}" destId="{8788F0EE-93DD-48F5-BB9D-DA8C6D100EA6}" srcOrd="0" destOrd="0" presId="urn:microsoft.com/office/officeart/2005/8/layout/vList2"/>
    <dgm:cxn modelId="{848EFC84-60F7-47D4-B86A-B7D9D6DA8B2A}" srcId="{BF0954F2-FE16-4DE2-A08A-17A03327C16D}" destId="{D6C9FE38-5849-4171-A381-DA4B2723C250}" srcOrd="0" destOrd="0" parTransId="{C6A97016-191A-47D6-B37B-43A422C7A3EE}" sibTransId="{2D8A71E3-B156-4FF3-8E79-9A1864E61C9D}"/>
    <dgm:cxn modelId="{DB1C7C85-48F2-45F5-8A71-8BDE6609FE46}" srcId="{BF0954F2-FE16-4DE2-A08A-17A03327C16D}" destId="{D34FDF78-8A8D-4200-B7FD-338E91CC8489}" srcOrd="1" destOrd="0" parTransId="{3CB237D3-E283-4C38-B7BB-572BABB15836}" sibTransId="{CB622110-62B0-4520-9091-7489054743AD}"/>
    <dgm:cxn modelId="{D09525C5-4E74-462A-96D5-8682A7BE4500}" type="presOf" srcId="{51EE0448-6233-4D22-808E-75B38BB42D09}" destId="{5848DF6D-FCED-4392-9C22-C2FD736F8BC6}" srcOrd="0" destOrd="1" presId="urn:microsoft.com/office/officeart/2005/8/layout/vList2"/>
    <dgm:cxn modelId="{2C4B6AC9-0606-4EFC-8F55-221A32124664}" srcId="{E76211E9-8614-430C-9467-54DBD1C9F750}" destId="{56BAF0FE-0A2B-4FD4-94F5-8B873D96F845}" srcOrd="0" destOrd="0" parTransId="{D8112232-2802-40F9-BA50-153D592BE2CD}" sibTransId="{425C8A0B-8ACF-480E-90CC-718660E3D568}"/>
    <dgm:cxn modelId="{E1F7F5EC-17F7-43BF-9965-6B88C0A93CC0}" type="presOf" srcId="{73CCFD5E-1473-4EDC-9151-895CBF3FDB11}" destId="{84D09730-34C6-4107-BBCC-1129AF65B8DE}" srcOrd="0" destOrd="0" presId="urn:microsoft.com/office/officeart/2005/8/layout/vList2"/>
    <dgm:cxn modelId="{B0C65AFD-A00C-4F80-8635-F67B1FFEF6DA}" srcId="{73CCFD5E-1473-4EDC-9151-895CBF3FDB11}" destId="{C0E0DB69-079C-47F6-B473-11CA1CFE3D1D}" srcOrd="0" destOrd="0" parTransId="{DBC0E559-6589-47B0-9AA2-343B998BB474}" sibTransId="{168D25E3-1684-45CE-9296-9FE4673F02FF}"/>
    <dgm:cxn modelId="{E40B2CA6-BE05-4281-AEF5-8E125D78DC9D}" type="presParOf" srcId="{502D52F7-50F0-42F6-A661-F75A79265684}" destId="{84D09730-34C6-4107-BBCC-1129AF65B8DE}" srcOrd="0" destOrd="0" presId="urn:microsoft.com/office/officeart/2005/8/layout/vList2"/>
    <dgm:cxn modelId="{5B7C7003-4133-437A-8A6C-D73FE51DD9F8}" type="presParOf" srcId="{502D52F7-50F0-42F6-A661-F75A79265684}" destId="{5848DF6D-FCED-4392-9C22-C2FD736F8BC6}" srcOrd="1" destOrd="0" presId="urn:microsoft.com/office/officeart/2005/8/layout/vList2"/>
    <dgm:cxn modelId="{F2CD2F72-34A8-42BC-A3C5-04CC388EEDC7}" type="presParOf" srcId="{502D52F7-50F0-42F6-A661-F75A79265684}" destId="{B27EDC98-A5E0-43A1-8950-24A80E774230}" srcOrd="2" destOrd="0" presId="urn:microsoft.com/office/officeart/2005/8/layout/vList2"/>
    <dgm:cxn modelId="{3E4286FA-ADBA-4435-8FF5-F377B638ACC0}" type="presParOf" srcId="{502D52F7-50F0-42F6-A661-F75A79265684}" destId="{A561187D-8E05-407B-918C-EB7CD559B2D6}" srcOrd="3" destOrd="0" presId="urn:microsoft.com/office/officeart/2005/8/layout/vList2"/>
    <dgm:cxn modelId="{A541C4B7-8EE4-439C-8AF6-809EB22CBA8B}" type="presParOf" srcId="{502D52F7-50F0-42F6-A661-F75A79265684}" destId="{1A6315C0-9D6D-4206-BA92-BC6D1965AF1A}" srcOrd="4" destOrd="0" presId="urn:microsoft.com/office/officeart/2005/8/layout/vList2"/>
    <dgm:cxn modelId="{ADDE64A0-0BE7-444D-9A8D-6ACBD57F50E4}" type="presParOf" srcId="{502D52F7-50F0-42F6-A661-F75A79265684}" destId="{8788F0EE-93DD-48F5-BB9D-DA8C6D100EA6}"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B8F243F-3245-4203-B285-510525C8FE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F79218BB-4505-43E6-A76C-6CB31B0C848C}">
      <dgm:prSet phldrT="[Texto]" custT="1"/>
      <dgm:spPr>
        <a:solidFill>
          <a:srgbClr val="006DA5"/>
        </a:solidFill>
      </dgm:spPr>
      <dgm:t>
        <a:bodyPr/>
        <a:lstStyle/>
        <a:p>
          <a:r>
            <a:rPr lang="es-ES" sz="1800" b="1" dirty="0">
              <a:solidFill>
                <a:schemeClr val="bg1"/>
              </a:solidFill>
            </a:rPr>
            <a:t>APLICACIONES CLASIFICACIÓN BINARIA</a:t>
          </a:r>
          <a:endParaRPr lang="es-ES" sz="1800" dirty="0">
            <a:solidFill>
              <a:schemeClr val="bg1"/>
            </a:solidFill>
          </a:endParaRPr>
        </a:p>
      </dgm:t>
    </dgm:pt>
    <dgm:pt modelId="{B4C83207-3ED9-4BAA-9392-6E7F3EF92A3A}" type="parTrans" cxnId="{49073EA9-35E1-457D-989F-3BE043F474B4}">
      <dgm:prSet/>
      <dgm:spPr/>
      <dgm:t>
        <a:bodyPr/>
        <a:lstStyle/>
        <a:p>
          <a:endParaRPr lang="es-ES"/>
        </a:p>
      </dgm:t>
    </dgm:pt>
    <dgm:pt modelId="{3F7E1C3C-C484-45B1-BEC6-B3E8A7E8A073}" type="sibTrans" cxnId="{49073EA9-35E1-457D-989F-3BE043F474B4}">
      <dgm:prSet/>
      <dgm:spPr/>
      <dgm:t>
        <a:bodyPr/>
        <a:lstStyle/>
        <a:p>
          <a:endParaRPr lang="es-ES"/>
        </a:p>
      </dgm:t>
    </dgm:pt>
    <dgm:pt modelId="{0072393C-ECC5-4646-8232-9832BB45BE27}">
      <dgm:prSet phldrT="[Texto]" custT="1"/>
      <dgm:spPr>
        <a:solidFill>
          <a:schemeClr val="bg1">
            <a:lumMod val="95000"/>
          </a:schemeClr>
        </a:solidFill>
      </dgm:spPr>
      <dgm:t>
        <a:bodyPr/>
        <a:lstStyle/>
        <a:p>
          <a:r>
            <a:rPr lang="en-US" sz="1600" b="1" dirty="0" err="1"/>
            <a:t>Detección</a:t>
          </a:r>
          <a:r>
            <a:rPr lang="en-US" sz="1600" b="1" dirty="0"/>
            <a:t> de spam (“spam” o “no spam”)</a:t>
          </a:r>
          <a:endParaRPr lang="es-ES" sz="1600" b="1" dirty="0"/>
        </a:p>
      </dgm:t>
    </dgm:pt>
    <dgm:pt modelId="{6B9DD8DC-40C4-4B38-B28B-9FC5A3D571AD}" type="parTrans" cxnId="{17636B8D-651E-47DD-917F-13CDEB7D2EAA}">
      <dgm:prSet/>
      <dgm:spPr/>
      <dgm:t>
        <a:bodyPr/>
        <a:lstStyle/>
        <a:p>
          <a:endParaRPr lang="es-ES"/>
        </a:p>
      </dgm:t>
    </dgm:pt>
    <dgm:pt modelId="{96844467-EDE8-4C59-981D-437DD572AB29}" type="sibTrans" cxnId="{17636B8D-651E-47DD-917F-13CDEB7D2EAA}">
      <dgm:prSet/>
      <dgm:spPr/>
      <dgm:t>
        <a:bodyPr/>
        <a:lstStyle/>
        <a:p>
          <a:endParaRPr lang="es-ES"/>
        </a:p>
      </dgm:t>
    </dgm:pt>
    <dgm:pt modelId="{1404EF1D-EEF9-4CAF-8B50-31CD1542D64A}" type="pres">
      <dgm:prSet presAssocID="{4B8F243F-3245-4203-B285-510525C8FEA0}" presName="linear" presStyleCnt="0">
        <dgm:presLayoutVars>
          <dgm:animLvl val="lvl"/>
          <dgm:resizeHandles val="exact"/>
        </dgm:presLayoutVars>
      </dgm:prSet>
      <dgm:spPr/>
    </dgm:pt>
    <dgm:pt modelId="{30011B42-9797-4386-9A96-D7561CAF9DAB}" type="pres">
      <dgm:prSet presAssocID="{F79218BB-4505-43E6-A76C-6CB31B0C848C}" presName="parentText" presStyleLbl="node1" presStyleIdx="0" presStyleCnt="1" custScaleY="32444" custLinFactY="-12852" custLinFactNeighborX="-832" custLinFactNeighborY="-100000">
        <dgm:presLayoutVars>
          <dgm:chMax val="0"/>
          <dgm:bulletEnabled val="1"/>
        </dgm:presLayoutVars>
      </dgm:prSet>
      <dgm:spPr/>
    </dgm:pt>
    <dgm:pt modelId="{3A66FC81-EEF8-4385-9457-AD4FFEA63152}" type="pres">
      <dgm:prSet presAssocID="{F79218BB-4505-43E6-A76C-6CB31B0C848C}" presName="childText" presStyleLbl="revTx" presStyleIdx="0" presStyleCnt="1" custScaleY="46053" custLinFactNeighborY="-2930">
        <dgm:presLayoutVars>
          <dgm:bulletEnabled val="1"/>
        </dgm:presLayoutVars>
      </dgm:prSet>
      <dgm:spPr/>
    </dgm:pt>
  </dgm:ptLst>
  <dgm:cxnLst>
    <dgm:cxn modelId="{63FAE120-4892-4F02-99AD-4FF4C60DDD8F}" type="presOf" srcId="{0072393C-ECC5-4646-8232-9832BB45BE27}" destId="{3A66FC81-EEF8-4385-9457-AD4FFEA63152}" srcOrd="0" destOrd="0" presId="urn:microsoft.com/office/officeart/2005/8/layout/vList2"/>
    <dgm:cxn modelId="{370BA24D-29F5-4ADC-AE88-5C7215DE7BFF}" type="presOf" srcId="{F79218BB-4505-43E6-A76C-6CB31B0C848C}" destId="{30011B42-9797-4386-9A96-D7561CAF9DAB}" srcOrd="0" destOrd="0" presId="urn:microsoft.com/office/officeart/2005/8/layout/vList2"/>
    <dgm:cxn modelId="{65181684-25F0-4EF6-9294-30DEA2A9A88D}" type="presOf" srcId="{4B8F243F-3245-4203-B285-510525C8FEA0}" destId="{1404EF1D-EEF9-4CAF-8B50-31CD1542D64A}" srcOrd="0" destOrd="0" presId="urn:microsoft.com/office/officeart/2005/8/layout/vList2"/>
    <dgm:cxn modelId="{17636B8D-651E-47DD-917F-13CDEB7D2EAA}" srcId="{F79218BB-4505-43E6-A76C-6CB31B0C848C}" destId="{0072393C-ECC5-4646-8232-9832BB45BE27}" srcOrd="0" destOrd="0" parTransId="{6B9DD8DC-40C4-4B38-B28B-9FC5A3D571AD}" sibTransId="{96844467-EDE8-4C59-981D-437DD572AB29}"/>
    <dgm:cxn modelId="{49073EA9-35E1-457D-989F-3BE043F474B4}" srcId="{4B8F243F-3245-4203-B285-510525C8FEA0}" destId="{F79218BB-4505-43E6-A76C-6CB31B0C848C}" srcOrd="0" destOrd="0" parTransId="{B4C83207-3ED9-4BAA-9392-6E7F3EF92A3A}" sibTransId="{3F7E1C3C-C484-45B1-BEC6-B3E8A7E8A073}"/>
    <dgm:cxn modelId="{640011BC-7614-47B7-907E-6EFAE93F8434}" type="presParOf" srcId="{1404EF1D-EEF9-4CAF-8B50-31CD1542D64A}" destId="{30011B42-9797-4386-9A96-D7561CAF9DAB}" srcOrd="0" destOrd="0" presId="urn:microsoft.com/office/officeart/2005/8/layout/vList2"/>
    <dgm:cxn modelId="{417D31D5-591E-490E-B70D-CB7323FD9E8E}" type="presParOf" srcId="{1404EF1D-EEF9-4CAF-8B50-31CD1542D64A}" destId="{3A66FC81-EEF8-4385-9457-AD4FFEA63152}" srcOrd="1"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B8F243F-3245-4203-B285-510525C8FE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F79218BB-4505-43E6-A76C-6CB31B0C848C}">
      <dgm:prSet phldrT="[Texto]" custT="1"/>
      <dgm:spPr>
        <a:solidFill>
          <a:srgbClr val="006DA5"/>
        </a:solidFill>
      </dgm:spPr>
      <dgm:t>
        <a:bodyPr/>
        <a:lstStyle/>
        <a:p>
          <a:r>
            <a:rPr lang="es-ES" sz="1800" b="1" dirty="0">
              <a:solidFill>
                <a:schemeClr val="bg1"/>
              </a:solidFill>
            </a:rPr>
            <a:t>APLICACIONES CLASIFICACIÓN BINARIA</a:t>
          </a:r>
          <a:endParaRPr lang="es-ES" sz="1800" dirty="0">
            <a:solidFill>
              <a:schemeClr val="bg1"/>
            </a:solidFill>
          </a:endParaRPr>
        </a:p>
      </dgm:t>
    </dgm:pt>
    <dgm:pt modelId="{B4C83207-3ED9-4BAA-9392-6E7F3EF92A3A}" type="parTrans" cxnId="{49073EA9-35E1-457D-989F-3BE043F474B4}">
      <dgm:prSet/>
      <dgm:spPr/>
      <dgm:t>
        <a:bodyPr/>
        <a:lstStyle/>
        <a:p>
          <a:endParaRPr lang="es-ES"/>
        </a:p>
      </dgm:t>
    </dgm:pt>
    <dgm:pt modelId="{3F7E1C3C-C484-45B1-BEC6-B3E8A7E8A073}" type="sibTrans" cxnId="{49073EA9-35E1-457D-989F-3BE043F474B4}">
      <dgm:prSet/>
      <dgm:spPr/>
      <dgm:t>
        <a:bodyPr/>
        <a:lstStyle/>
        <a:p>
          <a:endParaRPr lang="es-ES"/>
        </a:p>
      </dgm:t>
    </dgm:pt>
    <dgm:pt modelId="{0072393C-ECC5-4646-8232-9832BB45BE27}">
      <dgm:prSet phldrT="[Texto]" custT="1"/>
      <dgm:spPr>
        <a:solidFill>
          <a:schemeClr val="bg1">
            <a:lumMod val="95000"/>
          </a:schemeClr>
        </a:solidFill>
      </dgm:spPr>
      <dgm:t>
        <a:bodyPr/>
        <a:lstStyle/>
        <a:p>
          <a:r>
            <a:rPr lang="es-ES" sz="1600" b="1" dirty="0" err="1">
              <a:solidFill>
                <a:schemeClr val="tx1"/>
              </a:solidFill>
              <a:latin typeface="Calibri" panose="020F0502020204030204" pitchFamily="34" charset="0"/>
              <a:cs typeface="Calibri" panose="020F0502020204030204" pitchFamily="34" charset="0"/>
            </a:rPr>
            <a:t>Covid</a:t>
          </a:r>
          <a:r>
            <a:rPr lang="es-ES" sz="1600" b="1" dirty="0">
              <a:solidFill>
                <a:schemeClr val="tx1"/>
              </a:solidFill>
              <a:latin typeface="Calibri" panose="020F0502020204030204" pitchFamily="34" charset="0"/>
              <a:cs typeface="Calibri" panose="020F0502020204030204" pitchFamily="34" charset="0"/>
            </a:rPr>
            <a:t> </a:t>
          </a:r>
          <a:r>
            <a:rPr lang="es-ES" sz="1600" b="1" dirty="0" err="1">
              <a:solidFill>
                <a:schemeClr val="tx1"/>
              </a:solidFill>
              <a:latin typeface="Calibri" panose="020F0502020204030204" pitchFamily="34" charset="0"/>
              <a:cs typeface="Calibri" panose="020F0502020204030204" pitchFamily="34" charset="0"/>
            </a:rPr>
            <a:t>detection</a:t>
          </a:r>
          <a:r>
            <a:rPr lang="en-US" sz="1600" b="1" dirty="0">
              <a:solidFill>
                <a:schemeClr val="tx1"/>
              </a:solidFill>
              <a:latin typeface="Calibri" panose="020F0502020204030204" pitchFamily="34" charset="0"/>
              <a:cs typeface="Calibri" panose="020F0502020204030204" pitchFamily="34" charset="0"/>
            </a:rPr>
            <a:t> </a:t>
          </a:r>
          <a:r>
            <a:rPr lang="en-US" sz="1600" b="1" dirty="0">
              <a:latin typeface="Calibri" panose="020F0502020204030204" pitchFamily="34" charset="0"/>
              <a:cs typeface="Calibri" panose="020F0502020204030204" pitchFamily="34" charset="0"/>
            </a:rPr>
            <a:t>(“</a:t>
          </a:r>
          <a:r>
            <a:rPr lang="en-US" sz="1600" b="1" dirty="0">
              <a:solidFill>
                <a:srgbClr val="000000">
                  <a:hueOff val="0"/>
                  <a:satOff val="0"/>
                  <a:lumOff val="0"/>
                  <a:alphaOff val="0"/>
                </a:srgbClr>
              </a:solidFill>
              <a:latin typeface="Calibri" panose="020F0502020204030204" pitchFamily="34" charset="0"/>
              <a:ea typeface="+mn-ea"/>
              <a:cs typeface="Calibri" panose="020F0502020204030204" pitchFamily="34" charset="0"/>
            </a:rPr>
            <a:t>COVID-19” </a:t>
          </a:r>
          <a:r>
            <a:rPr lang="en-US" sz="1600" b="1" dirty="0">
              <a:latin typeface="Calibri" panose="020F0502020204030204" pitchFamily="34" charset="0"/>
              <a:cs typeface="Calibri" panose="020F0502020204030204" pitchFamily="34" charset="0"/>
            </a:rPr>
            <a:t>or </a:t>
          </a:r>
          <a:r>
            <a:rPr lang="en-US" sz="1600" b="1" dirty="0">
              <a:solidFill>
                <a:srgbClr val="000000">
                  <a:hueOff val="0"/>
                  <a:satOff val="0"/>
                  <a:lumOff val="0"/>
                  <a:alphaOff val="0"/>
                </a:srgbClr>
              </a:solidFill>
              <a:latin typeface="Calibri" panose="020F0502020204030204" pitchFamily="34" charset="0"/>
              <a:ea typeface="+mn-ea"/>
              <a:cs typeface="Calibri" panose="020F0502020204030204" pitchFamily="34" charset="0"/>
            </a:rPr>
            <a:t>“non-COVID-19</a:t>
          </a:r>
          <a:r>
            <a:rPr lang="en-US" sz="1600" b="1" dirty="0">
              <a:latin typeface="Calibri" panose="020F0502020204030204" pitchFamily="34" charset="0"/>
              <a:cs typeface="Calibri" panose="020F0502020204030204" pitchFamily="34" charset="0"/>
            </a:rPr>
            <a:t>”)</a:t>
          </a:r>
          <a:endParaRPr lang="es-ES" sz="1600" b="0" dirty="0"/>
        </a:p>
      </dgm:t>
    </dgm:pt>
    <dgm:pt modelId="{6B9DD8DC-40C4-4B38-B28B-9FC5A3D571AD}" type="parTrans" cxnId="{17636B8D-651E-47DD-917F-13CDEB7D2EAA}">
      <dgm:prSet/>
      <dgm:spPr/>
      <dgm:t>
        <a:bodyPr/>
        <a:lstStyle/>
        <a:p>
          <a:endParaRPr lang="es-ES"/>
        </a:p>
      </dgm:t>
    </dgm:pt>
    <dgm:pt modelId="{96844467-EDE8-4C59-981D-437DD572AB29}" type="sibTrans" cxnId="{17636B8D-651E-47DD-917F-13CDEB7D2EAA}">
      <dgm:prSet/>
      <dgm:spPr/>
      <dgm:t>
        <a:bodyPr/>
        <a:lstStyle/>
        <a:p>
          <a:endParaRPr lang="es-ES"/>
        </a:p>
      </dgm:t>
    </dgm:pt>
    <dgm:pt modelId="{1404EF1D-EEF9-4CAF-8B50-31CD1542D64A}" type="pres">
      <dgm:prSet presAssocID="{4B8F243F-3245-4203-B285-510525C8FEA0}" presName="linear" presStyleCnt="0">
        <dgm:presLayoutVars>
          <dgm:animLvl val="lvl"/>
          <dgm:resizeHandles val="exact"/>
        </dgm:presLayoutVars>
      </dgm:prSet>
      <dgm:spPr/>
    </dgm:pt>
    <dgm:pt modelId="{30011B42-9797-4386-9A96-D7561CAF9DAB}" type="pres">
      <dgm:prSet presAssocID="{F79218BB-4505-43E6-A76C-6CB31B0C848C}" presName="parentText" presStyleLbl="node1" presStyleIdx="0" presStyleCnt="1" custScaleY="32444" custLinFactY="-12852" custLinFactNeighborX="-832" custLinFactNeighborY="-100000">
        <dgm:presLayoutVars>
          <dgm:chMax val="0"/>
          <dgm:bulletEnabled val="1"/>
        </dgm:presLayoutVars>
      </dgm:prSet>
      <dgm:spPr/>
    </dgm:pt>
    <dgm:pt modelId="{3A66FC81-EEF8-4385-9457-AD4FFEA63152}" type="pres">
      <dgm:prSet presAssocID="{F79218BB-4505-43E6-A76C-6CB31B0C848C}" presName="childText" presStyleLbl="revTx" presStyleIdx="0" presStyleCnt="1" custScaleY="34226" custLinFactNeighborY="-1591">
        <dgm:presLayoutVars>
          <dgm:bulletEnabled val="1"/>
        </dgm:presLayoutVars>
      </dgm:prSet>
      <dgm:spPr/>
    </dgm:pt>
  </dgm:ptLst>
  <dgm:cxnLst>
    <dgm:cxn modelId="{63FAE120-4892-4F02-99AD-4FF4C60DDD8F}" type="presOf" srcId="{0072393C-ECC5-4646-8232-9832BB45BE27}" destId="{3A66FC81-EEF8-4385-9457-AD4FFEA63152}" srcOrd="0" destOrd="0" presId="urn:microsoft.com/office/officeart/2005/8/layout/vList2"/>
    <dgm:cxn modelId="{370BA24D-29F5-4ADC-AE88-5C7215DE7BFF}" type="presOf" srcId="{F79218BB-4505-43E6-A76C-6CB31B0C848C}" destId="{30011B42-9797-4386-9A96-D7561CAF9DAB}" srcOrd="0" destOrd="0" presId="urn:microsoft.com/office/officeart/2005/8/layout/vList2"/>
    <dgm:cxn modelId="{65181684-25F0-4EF6-9294-30DEA2A9A88D}" type="presOf" srcId="{4B8F243F-3245-4203-B285-510525C8FEA0}" destId="{1404EF1D-EEF9-4CAF-8B50-31CD1542D64A}" srcOrd="0" destOrd="0" presId="urn:microsoft.com/office/officeart/2005/8/layout/vList2"/>
    <dgm:cxn modelId="{17636B8D-651E-47DD-917F-13CDEB7D2EAA}" srcId="{F79218BB-4505-43E6-A76C-6CB31B0C848C}" destId="{0072393C-ECC5-4646-8232-9832BB45BE27}" srcOrd="0" destOrd="0" parTransId="{6B9DD8DC-40C4-4B38-B28B-9FC5A3D571AD}" sibTransId="{96844467-EDE8-4C59-981D-437DD572AB29}"/>
    <dgm:cxn modelId="{49073EA9-35E1-457D-989F-3BE043F474B4}" srcId="{4B8F243F-3245-4203-B285-510525C8FEA0}" destId="{F79218BB-4505-43E6-A76C-6CB31B0C848C}" srcOrd="0" destOrd="0" parTransId="{B4C83207-3ED9-4BAA-9392-6E7F3EF92A3A}" sibTransId="{3F7E1C3C-C484-45B1-BEC6-B3E8A7E8A073}"/>
    <dgm:cxn modelId="{640011BC-7614-47B7-907E-6EFAE93F8434}" type="presParOf" srcId="{1404EF1D-EEF9-4CAF-8B50-31CD1542D64A}" destId="{30011B42-9797-4386-9A96-D7561CAF9DAB}" srcOrd="0" destOrd="0" presId="urn:microsoft.com/office/officeart/2005/8/layout/vList2"/>
    <dgm:cxn modelId="{417D31D5-591E-490E-B70D-CB7323FD9E8E}" type="presParOf" srcId="{1404EF1D-EEF9-4CAF-8B50-31CD1542D64A}" destId="{3A66FC81-EEF8-4385-9457-AD4FFEA6315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B8F243F-3245-4203-B285-510525C8FEA0}"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F79218BB-4505-43E6-A76C-6CB31B0C848C}">
      <dgm:prSet phldrT="[Texto]" custT="1"/>
      <dgm:spPr>
        <a:solidFill>
          <a:srgbClr val="006DA5"/>
        </a:solidFill>
      </dgm:spPr>
      <dgm:t>
        <a:bodyPr/>
        <a:lstStyle/>
        <a:p>
          <a:r>
            <a:rPr lang="es-ES" sz="1800" b="1" dirty="0">
              <a:solidFill>
                <a:schemeClr val="bg1"/>
              </a:solidFill>
            </a:rPr>
            <a:t>APLICACIONES CLASIFICACIÓN BINARIA</a:t>
          </a:r>
          <a:endParaRPr lang="es-ES" sz="1800" dirty="0">
            <a:solidFill>
              <a:schemeClr val="bg1"/>
            </a:solidFill>
          </a:endParaRPr>
        </a:p>
      </dgm:t>
    </dgm:pt>
    <dgm:pt modelId="{B4C83207-3ED9-4BAA-9392-6E7F3EF92A3A}" type="parTrans" cxnId="{49073EA9-35E1-457D-989F-3BE043F474B4}">
      <dgm:prSet/>
      <dgm:spPr/>
      <dgm:t>
        <a:bodyPr/>
        <a:lstStyle/>
        <a:p>
          <a:endParaRPr lang="es-ES"/>
        </a:p>
      </dgm:t>
    </dgm:pt>
    <dgm:pt modelId="{3F7E1C3C-C484-45B1-BEC6-B3E8A7E8A073}" type="sibTrans" cxnId="{49073EA9-35E1-457D-989F-3BE043F474B4}">
      <dgm:prSet/>
      <dgm:spPr/>
      <dgm:t>
        <a:bodyPr/>
        <a:lstStyle/>
        <a:p>
          <a:endParaRPr lang="es-ES"/>
        </a:p>
      </dgm:t>
    </dgm:pt>
    <dgm:pt modelId="{0072393C-ECC5-4646-8232-9832BB45BE27}">
      <dgm:prSet phldrT="[Texto]" custT="1"/>
      <dgm:spPr>
        <a:solidFill>
          <a:schemeClr val="bg1">
            <a:lumMod val="95000"/>
          </a:schemeClr>
        </a:solidFill>
      </dgm:spPr>
      <dgm:t>
        <a:bodyPr/>
        <a:lstStyle/>
        <a:p>
          <a:r>
            <a:rPr lang="es-ES" sz="1600" b="1" dirty="0">
              <a:solidFill>
                <a:srgbClr val="006DA5"/>
              </a:solidFill>
            </a:rPr>
            <a:t>Detección de clientes descontentos </a:t>
          </a:r>
          <a:r>
            <a:rPr lang="es-ES" sz="1600" b="1" dirty="0"/>
            <a:t>(“contento” o “no contento”)</a:t>
          </a:r>
          <a:endParaRPr lang="es-ES" sz="1600" dirty="0"/>
        </a:p>
      </dgm:t>
    </dgm:pt>
    <dgm:pt modelId="{96844467-EDE8-4C59-981D-437DD572AB29}" type="sibTrans" cxnId="{17636B8D-651E-47DD-917F-13CDEB7D2EAA}">
      <dgm:prSet/>
      <dgm:spPr/>
      <dgm:t>
        <a:bodyPr/>
        <a:lstStyle/>
        <a:p>
          <a:endParaRPr lang="es-ES"/>
        </a:p>
      </dgm:t>
    </dgm:pt>
    <dgm:pt modelId="{6B9DD8DC-40C4-4B38-B28B-9FC5A3D571AD}" type="parTrans" cxnId="{17636B8D-651E-47DD-917F-13CDEB7D2EAA}">
      <dgm:prSet/>
      <dgm:spPr/>
      <dgm:t>
        <a:bodyPr/>
        <a:lstStyle/>
        <a:p>
          <a:endParaRPr lang="es-ES"/>
        </a:p>
      </dgm:t>
    </dgm:pt>
    <dgm:pt modelId="{1404EF1D-EEF9-4CAF-8B50-31CD1542D64A}" type="pres">
      <dgm:prSet presAssocID="{4B8F243F-3245-4203-B285-510525C8FEA0}" presName="linear" presStyleCnt="0">
        <dgm:presLayoutVars>
          <dgm:animLvl val="lvl"/>
          <dgm:resizeHandles val="exact"/>
        </dgm:presLayoutVars>
      </dgm:prSet>
      <dgm:spPr/>
    </dgm:pt>
    <dgm:pt modelId="{30011B42-9797-4386-9A96-D7561CAF9DAB}" type="pres">
      <dgm:prSet presAssocID="{F79218BB-4505-43E6-A76C-6CB31B0C848C}" presName="parentText" presStyleLbl="node1" presStyleIdx="0" presStyleCnt="1" custScaleY="32444" custLinFactNeighborY="-17322">
        <dgm:presLayoutVars>
          <dgm:chMax val="0"/>
          <dgm:bulletEnabled val="1"/>
        </dgm:presLayoutVars>
      </dgm:prSet>
      <dgm:spPr/>
    </dgm:pt>
    <dgm:pt modelId="{3A66FC81-EEF8-4385-9457-AD4FFEA63152}" type="pres">
      <dgm:prSet presAssocID="{F79218BB-4505-43E6-A76C-6CB31B0C848C}" presName="childText" presStyleLbl="revTx" presStyleIdx="0" presStyleCnt="1" custScaleY="83588" custLinFactNeighborY="2272">
        <dgm:presLayoutVars>
          <dgm:bulletEnabled val="1"/>
        </dgm:presLayoutVars>
      </dgm:prSet>
      <dgm:spPr/>
    </dgm:pt>
  </dgm:ptLst>
  <dgm:cxnLst>
    <dgm:cxn modelId="{63FAE120-4892-4F02-99AD-4FF4C60DDD8F}" type="presOf" srcId="{0072393C-ECC5-4646-8232-9832BB45BE27}" destId="{3A66FC81-EEF8-4385-9457-AD4FFEA63152}" srcOrd="0" destOrd="0" presId="urn:microsoft.com/office/officeart/2005/8/layout/vList2"/>
    <dgm:cxn modelId="{370BA24D-29F5-4ADC-AE88-5C7215DE7BFF}" type="presOf" srcId="{F79218BB-4505-43E6-A76C-6CB31B0C848C}" destId="{30011B42-9797-4386-9A96-D7561CAF9DAB}" srcOrd="0" destOrd="0" presId="urn:microsoft.com/office/officeart/2005/8/layout/vList2"/>
    <dgm:cxn modelId="{65181684-25F0-4EF6-9294-30DEA2A9A88D}" type="presOf" srcId="{4B8F243F-3245-4203-B285-510525C8FEA0}" destId="{1404EF1D-EEF9-4CAF-8B50-31CD1542D64A}" srcOrd="0" destOrd="0" presId="urn:microsoft.com/office/officeart/2005/8/layout/vList2"/>
    <dgm:cxn modelId="{17636B8D-651E-47DD-917F-13CDEB7D2EAA}" srcId="{F79218BB-4505-43E6-A76C-6CB31B0C848C}" destId="{0072393C-ECC5-4646-8232-9832BB45BE27}" srcOrd="0" destOrd="0" parTransId="{6B9DD8DC-40C4-4B38-B28B-9FC5A3D571AD}" sibTransId="{96844467-EDE8-4C59-981D-437DD572AB29}"/>
    <dgm:cxn modelId="{49073EA9-35E1-457D-989F-3BE043F474B4}" srcId="{4B8F243F-3245-4203-B285-510525C8FEA0}" destId="{F79218BB-4505-43E6-A76C-6CB31B0C848C}" srcOrd="0" destOrd="0" parTransId="{B4C83207-3ED9-4BAA-9392-6E7F3EF92A3A}" sibTransId="{3F7E1C3C-C484-45B1-BEC6-B3E8A7E8A073}"/>
    <dgm:cxn modelId="{640011BC-7614-47B7-907E-6EFAE93F8434}" type="presParOf" srcId="{1404EF1D-EEF9-4CAF-8B50-31CD1542D64A}" destId="{30011B42-9797-4386-9A96-D7561CAF9DAB}" srcOrd="0" destOrd="0" presId="urn:microsoft.com/office/officeart/2005/8/layout/vList2"/>
    <dgm:cxn modelId="{417D31D5-591E-490E-B70D-CB7323FD9E8E}" type="presParOf" srcId="{1404EF1D-EEF9-4CAF-8B50-31CD1542D64A}" destId="{3A66FC81-EEF8-4385-9457-AD4FFEA63152}"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448E97-E5FC-49F9-9959-895617F63C4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FAB8AB10-1F04-4F06-8254-A3662AFC1701}">
      <dgm:prSet phldrT="[Texto]" custT="1"/>
      <dgm:spPr>
        <a:solidFill>
          <a:srgbClr val="006DA5"/>
        </a:solidFill>
      </dgm:spPr>
      <dgm:t>
        <a:bodyPr/>
        <a:lstStyle/>
        <a:p>
          <a:r>
            <a:rPr lang="es-ES" sz="1800" b="1" dirty="0">
              <a:solidFill>
                <a:schemeClr val="bg1"/>
              </a:solidFill>
            </a:rPr>
            <a:t>APLICACIONES CLASIFICACIÓN MULTI-CLASE</a:t>
          </a:r>
          <a:endParaRPr lang="es-ES" sz="1800" dirty="0">
            <a:solidFill>
              <a:schemeClr val="bg1"/>
            </a:solidFill>
          </a:endParaRPr>
        </a:p>
      </dgm:t>
    </dgm:pt>
    <dgm:pt modelId="{B7D4D910-F855-4223-8419-BA8E20383D86}" type="parTrans" cxnId="{A92C7622-D675-4733-8049-4D1F4A8A36C6}">
      <dgm:prSet/>
      <dgm:spPr/>
      <dgm:t>
        <a:bodyPr/>
        <a:lstStyle/>
        <a:p>
          <a:endParaRPr lang="es-ES"/>
        </a:p>
      </dgm:t>
    </dgm:pt>
    <dgm:pt modelId="{61EF1BE8-9239-41B0-9F83-A42DE337EDE8}" type="sibTrans" cxnId="{A92C7622-D675-4733-8049-4D1F4A8A36C6}">
      <dgm:prSet/>
      <dgm:spPr/>
      <dgm:t>
        <a:bodyPr/>
        <a:lstStyle/>
        <a:p>
          <a:endParaRPr lang="es-ES"/>
        </a:p>
      </dgm:t>
    </dgm:pt>
    <dgm:pt modelId="{0F1D7050-E52E-42F0-881F-F8FA5DEBE93B}">
      <dgm:prSet phldrT="[Texto]" custT="1"/>
      <dgm:spPr>
        <a:solidFill>
          <a:schemeClr val="bg1">
            <a:lumMod val="95000"/>
          </a:schemeClr>
        </a:solidFill>
      </dgm:spPr>
      <dgm:t>
        <a:bodyPr/>
        <a:lstStyle/>
        <a:p>
          <a:r>
            <a:rPr lang="es-ES" sz="1600" dirty="0"/>
            <a:t>Reconocimiento de imágenes: identificar si se trata de un perro, gato, elefante o serpiente. </a:t>
          </a:r>
        </a:p>
      </dgm:t>
    </dgm:pt>
    <dgm:pt modelId="{DA83B77C-DD1C-4358-ABCF-738EB2E8A8F0}" type="parTrans" cxnId="{24DFDBB8-1BD0-4CE3-8804-D95813614E7C}">
      <dgm:prSet/>
      <dgm:spPr/>
      <dgm:t>
        <a:bodyPr/>
        <a:lstStyle/>
        <a:p>
          <a:endParaRPr lang="es-ES"/>
        </a:p>
      </dgm:t>
    </dgm:pt>
    <dgm:pt modelId="{9C406FF7-ECB7-46EC-A93B-1F1A27F6DBC5}" type="sibTrans" cxnId="{24DFDBB8-1BD0-4CE3-8804-D95813614E7C}">
      <dgm:prSet/>
      <dgm:spPr/>
      <dgm:t>
        <a:bodyPr/>
        <a:lstStyle/>
        <a:p>
          <a:endParaRPr lang="es-ES"/>
        </a:p>
      </dgm:t>
    </dgm:pt>
    <dgm:pt modelId="{44FDB651-65CA-48D2-B632-2472E9E52571}">
      <dgm:prSet custT="1"/>
      <dgm:spPr>
        <a:solidFill>
          <a:schemeClr val="bg1">
            <a:lumMod val="95000"/>
          </a:schemeClr>
        </a:solidFill>
      </dgm:spPr>
      <dgm:t>
        <a:bodyPr/>
        <a:lstStyle/>
        <a:p>
          <a:r>
            <a:rPr lang="es-ES" sz="1600" dirty="0"/>
            <a:t>Clasificación de caras (</a:t>
          </a:r>
          <a:r>
            <a:rPr lang="es-ES" sz="1600" dirty="0" err="1"/>
            <a:t>Image</a:t>
          </a:r>
          <a:r>
            <a:rPr lang="es-ES" sz="1600" dirty="0"/>
            <a:t> </a:t>
          </a:r>
          <a:r>
            <a:rPr lang="es-ES" sz="1600" dirty="0" err="1"/>
            <a:t>recognition</a:t>
          </a:r>
          <a:r>
            <a:rPr lang="es-ES" sz="1600" dirty="0"/>
            <a:t>).</a:t>
          </a:r>
        </a:p>
      </dgm:t>
    </dgm:pt>
    <dgm:pt modelId="{476CAF74-E2A6-465F-8AE1-F11EF83F19B2}" type="parTrans" cxnId="{E2805185-4C39-4123-902A-7C6D82110453}">
      <dgm:prSet/>
      <dgm:spPr/>
      <dgm:t>
        <a:bodyPr/>
        <a:lstStyle/>
        <a:p>
          <a:endParaRPr lang="es-ES"/>
        </a:p>
      </dgm:t>
    </dgm:pt>
    <dgm:pt modelId="{6741DC4E-50AF-41B6-8071-CAC199E18AAC}" type="sibTrans" cxnId="{E2805185-4C39-4123-902A-7C6D82110453}">
      <dgm:prSet/>
      <dgm:spPr/>
      <dgm:t>
        <a:bodyPr/>
        <a:lstStyle/>
        <a:p>
          <a:endParaRPr lang="es-ES"/>
        </a:p>
      </dgm:t>
    </dgm:pt>
    <dgm:pt modelId="{7E5A9290-AAA2-4233-88DF-7BD05CE1F540}">
      <dgm:prSet custT="1"/>
      <dgm:spPr>
        <a:solidFill>
          <a:schemeClr val="bg1">
            <a:lumMod val="95000"/>
          </a:schemeClr>
        </a:solidFill>
      </dgm:spPr>
      <dgm:t>
        <a:bodyPr/>
        <a:lstStyle/>
        <a:p>
          <a:r>
            <a:rPr lang="es-ES" sz="1600" b="1" dirty="0">
              <a:solidFill>
                <a:srgbClr val="006DA5"/>
              </a:solidFill>
            </a:rPr>
            <a:t>Clasificación de las especies de plantas</a:t>
          </a:r>
        </a:p>
      </dgm:t>
    </dgm:pt>
    <dgm:pt modelId="{8B72BD30-D218-4B7C-8EB8-0F5EA89318E6}" type="parTrans" cxnId="{669DCCCE-7E06-4A62-A75D-15794EBFEE00}">
      <dgm:prSet/>
      <dgm:spPr/>
      <dgm:t>
        <a:bodyPr/>
        <a:lstStyle/>
        <a:p>
          <a:endParaRPr lang="es-ES"/>
        </a:p>
      </dgm:t>
    </dgm:pt>
    <dgm:pt modelId="{A69C089E-CB5F-40FC-BEE8-DC49771B3021}" type="sibTrans" cxnId="{669DCCCE-7E06-4A62-A75D-15794EBFEE00}">
      <dgm:prSet/>
      <dgm:spPr/>
      <dgm:t>
        <a:bodyPr/>
        <a:lstStyle/>
        <a:p>
          <a:endParaRPr lang="es-ES"/>
        </a:p>
      </dgm:t>
    </dgm:pt>
    <dgm:pt modelId="{E0064485-510F-4AF0-A7A9-276D6BE4A2D2}">
      <dgm:prSet custT="1"/>
      <dgm:spPr>
        <a:solidFill>
          <a:schemeClr val="bg1">
            <a:lumMod val="95000"/>
          </a:schemeClr>
        </a:solidFill>
      </dgm:spPr>
      <dgm:t>
        <a:bodyPr/>
        <a:lstStyle/>
        <a:p>
          <a:r>
            <a:rPr lang="es-ES" sz="1600" b="0" dirty="0"/>
            <a:t>Reconocimiento óptico de caracteres</a:t>
          </a:r>
        </a:p>
      </dgm:t>
    </dgm:pt>
    <dgm:pt modelId="{B8885B08-3E8B-4B3F-8B85-B9758ACB1F22}" type="parTrans" cxnId="{C642B162-75C8-49C2-905D-C4B8FCE66451}">
      <dgm:prSet/>
      <dgm:spPr/>
      <dgm:t>
        <a:bodyPr/>
        <a:lstStyle/>
        <a:p>
          <a:endParaRPr lang="es-ES"/>
        </a:p>
      </dgm:t>
    </dgm:pt>
    <dgm:pt modelId="{0F7A4B75-1826-449D-A28C-B22BDF089C20}" type="sibTrans" cxnId="{C642B162-75C8-49C2-905D-C4B8FCE66451}">
      <dgm:prSet/>
      <dgm:spPr/>
      <dgm:t>
        <a:bodyPr/>
        <a:lstStyle/>
        <a:p>
          <a:endParaRPr lang="es-ES"/>
        </a:p>
      </dgm:t>
    </dgm:pt>
    <dgm:pt modelId="{EF50B8A8-E616-4162-90DD-A2168D15D892}" type="pres">
      <dgm:prSet presAssocID="{66448E97-E5FC-49F9-9959-895617F63C45}" presName="linear" presStyleCnt="0">
        <dgm:presLayoutVars>
          <dgm:animLvl val="lvl"/>
          <dgm:resizeHandles val="exact"/>
        </dgm:presLayoutVars>
      </dgm:prSet>
      <dgm:spPr/>
    </dgm:pt>
    <dgm:pt modelId="{388700B8-7F3C-47F0-AA1E-57ACBB00BC09}" type="pres">
      <dgm:prSet presAssocID="{FAB8AB10-1F04-4F06-8254-A3662AFC1701}" presName="parentText" presStyleLbl="node1" presStyleIdx="0" presStyleCnt="1" custScaleY="31893">
        <dgm:presLayoutVars>
          <dgm:chMax val="0"/>
          <dgm:bulletEnabled val="1"/>
        </dgm:presLayoutVars>
      </dgm:prSet>
      <dgm:spPr/>
    </dgm:pt>
    <dgm:pt modelId="{8488430D-677C-4B03-86AF-A2292DA1020F}" type="pres">
      <dgm:prSet presAssocID="{FAB8AB10-1F04-4F06-8254-A3662AFC1701}" presName="childText" presStyleLbl="revTx" presStyleIdx="0" presStyleCnt="1">
        <dgm:presLayoutVars>
          <dgm:bulletEnabled val="1"/>
        </dgm:presLayoutVars>
      </dgm:prSet>
      <dgm:spPr/>
    </dgm:pt>
  </dgm:ptLst>
  <dgm:cxnLst>
    <dgm:cxn modelId="{B4A27A1D-6C0F-46F1-B7E4-D1412B11AC66}" type="presOf" srcId="{66448E97-E5FC-49F9-9959-895617F63C45}" destId="{EF50B8A8-E616-4162-90DD-A2168D15D892}" srcOrd="0" destOrd="0" presId="urn:microsoft.com/office/officeart/2005/8/layout/vList2"/>
    <dgm:cxn modelId="{A92C7622-D675-4733-8049-4D1F4A8A36C6}" srcId="{66448E97-E5FC-49F9-9959-895617F63C45}" destId="{FAB8AB10-1F04-4F06-8254-A3662AFC1701}" srcOrd="0" destOrd="0" parTransId="{B7D4D910-F855-4223-8419-BA8E20383D86}" sibTransId="{61EF1BE8-9239-41B0-9F83-A42DE337EDE8}"/>
    <dgm:cxn modelId="{C642B162-75C8-49C2-905D-C4B8FCE66451}" srcId="{FAB8AB10-1F04-4F06-8254-A3662AFC1701}" destId="{E0064485-510F-4AF0-A7A9-276D6BE4A2D2}" srcOrd="3" destOrd="0" parTransId="{B8885B08-3E8B-4B3F-8B85-B9758ACB1F22}" sibTransId="{0F7A4B75-1826-449D-A28C-B22BDF089C20}"/>
    <dgm:cxn modelId="{ED912F44-1075-4CBD-82E9-830EEEDDBE84}" type="presOf" srcId="{E0064485-510F-4AF0-A7A9-276D6BE4A2D2}" destId="{8488430D-677C-4B03-86AF-A2292DA1020F}" srcOrd="0" destOrd="3" presId="urn:microsoft.com/office/officeart/2005/8/layout/vList2"/>
    <dgm:cxn modelId="{0C80C659-BD2D-42C8-A0A4-6B1F9934A070}" type="presOf" srcId="{0F1D7050-E52E-42F0-881F-F8FA5DEBE93B}" destId="{8488430D-677C-4B03-86AF-A2292DA1020F}" srcOrd="0" destOrd="0" presId="urn:microsoft.com/office/officeart/2005/8/layout/vList2"/>
    <dgm:cxn modelId="{FAFD7C7F-5F15-4359-A080-733C8A3ACFAA}" type="presOf" srcId="{FAB8AB10-1F04-4F06-8254-A3662AFC1701}" destId="{388700B8-7F3C-47F0-AA1E-57ACBB00BC09}" srcOrd="0" destOrd="0" presId="urn:microsoft.com/office/officeart/2005/8/layout/vList2"/>
    <dgm:cxn modelId="{E2805185-4C39-4123-902A-7C6D82110453}" srcId="{FAB8AB10-1F04-4F06-8254-A3662AFC1701}" destId="{44FDB651-65CA-48D2-B632-2472E9E52571}" srcOrd="1" destOrd="0" parTransId="{476CAF74-E2A6-465F-8AE1-F11EF83F19B2}" sibTransId="{6741DC4E-50AF-41B6-8071-CAC199E18AAC}"/>
    <dgm:cxn modelId="{46FCC78C-C5A2-40A9-967C-698F4D6DF8CA}" type="presOf" srcId="{7E5A9290-AAA2-4233-88DF-7BD05CE1F540}" destId="{8488430D-677C-4B03-86AF-A2292DA1020F}" srcOrd="0" destOrd="2" presId="urn:microsoft.com/office/officeart/2005/8/layout/vList2"/>
    <dgm:cxn modelId="{24DFDBB8-1BD0-4CE3-8804-D95813614E7C}" srcId="{FAB8AB10-1F04-4F06-8254-A3662AFC1701}" destId="{0F1D7050-E52E-42F0-881F-F8FA5DEBE93B}" srcOrd="0" destOrd="0" parTransId="{DA83B77C-DD1C-4358-ABCF-738EB2E8A8F0}" sibTransId="{9C406FF7-ECB7-46EC-A93B-1F1A27F6DBC5}"/>
    <dgm:cxn modelId="{669DCCCE-7E06-4A62-A75D-15794EBFEE00}" srcId="{FAB8AB10-1F04-4F06-8254-A3662AFC1701}" destId="{7E5A9290-AAA2-4233-88DF-7BD05CE1F540}" srcOrd="2" destOrd="0" parTransId="{8B72BD30-D218-4B7C-8EB8-0F5EA89318E6}" sibTransId="{A69C089E-CB5F-40FC-BEE8-DC49771B3021}"/>
    <dgm:cxn modelId="{C6C051F9-83B8-42A7-8B1A-4AAAA04882BC}" type="presOf" srcId="{44FDB651-65CA-48D2-B632-2472E9E52571}" destId="{8488430D-677C-4B03-86AF-A2292DA1020F}" srcOrd="0" destOrd="1" presId="urn:microsoft.com/office/officeart/2005/8/layout/vList2"/>
    <dgm:cxn modelId="{0B79579D-8969-4580-B790-0863F062FC4E}" type="presParOf" srcId="{EF50B8A8-E616-4162-90DD-A2168D15D892}" destId="{388700B8-7F3C-47F0-AA1E-57ACBB00BC09}" srcOrd="0" destOrd="0" presId="urn:microsoft.com/office/officeart/2005/8/layout/vList2"/>
    <dgm:cxn modelId="{038CBFE3-FA97-4945-8629-7EDD5A990728}" type="presParOf" srcId="{EF50B8A8-E616-4162-90DD-A2168D15D892}" destId="{8488430D-677C-4B03-86AF-A2292DA1020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448E97-E5FC-49F9-9959-895617F63C45}"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FAB8AB10-1F04-4F06-8254-A3662AFC1701}">
      <dgm:prSet phldrT="[Texto]" custT="1"/>
      <dgm:spPr/>
      <dgm:t>
        <a:bodyPr/>
        <a:lstStyle/>
        <a:p>
          <a:r>
            <a:rPr lang="es-ES" sz="1800" b="1" dirty="0">
              <a:solidFill>
                <a:schemeClr val="bg1"/>
              </a:solidFill>
            </a:rPr>
            <a:t>APLICACIONES CLASIFICACIÓN MULTI-CLASE</a:t>
          </a:r>
          <a:endParaRPr lang="es-ES" sz="1800" dirty="0">
            <a:solidFill>
              <a:schemeClr val="bg1"/>
            </a:solidFill>
          </a:endParaRPr>
        </a:p>
      </dgm:t>
    </dgm:pt>
    <dgm:pt modelId="{B7D4D910-F855-4223-8419-BA8E20383D86}" type="parTrans" cxnId="{A92C7622-D675-4733-8049-4D1F4A8A36C6}">
      <dgm:prSet/>
      <dgm:spPr/>
      <dgm:t>
        <a:bodyPr/>
        <a:lstStyle/>
        <a:p>
          <a:endParaRPr lang="es-ES"/>
        </a:p>
      </dgm:t>
    </dgm:pt>
    <dgm:pt modelId="{61EF1BE8-9239-41B0-9F83-A42DE337EDE8}" type="sibTrans" cxnId="{A92C7622-D675-4733-8049-4D1F4A8A36C6}">
      <dgm:prSet/>
      <dgm:spPr/>
      <dgm:t>
        <a:bodyPr/>
        <a:lstStyle/>
        <a:p>
          <a:endParaRPr lang="es-ES"/>
        </a:p>
      </dgm:t>
    </dgm:pt>
    <dgm:pt modelId="{0F1D7050-E52E-42F0-881F-F8FA5DEBE93B}">
      <dgm:prSet phldrT="[Texto]" custT="1"/>
      <dgm:spPr>
        <a:solidFill>
          <a:schemeClr val="bg1">
            <a:lumMod val="95000"/>
          </a:schemeClr>
        </a:solidFill>
      </dgm:spPr>
      <dgm:t>
        <a:bodyPr/>
        <a:lstStyle/>
        <a:p>
          <a:r>
            <a:rPr lang="es-ES" sz="1600" dirty="0"/>
            <a:t>Reconocimiento de imágenes: identificar si se trata de un perro, gato, elefante o serpiente. </a:t>
          </a:r>
        </a:p>
      </dgm:t>
    </dgm:pt>
    <dgm:pt modelId="{DA83B77C-DD1C-4358-ABCF-738EB2E8A8F0}" type="parTrans" cxnId="{24DFDBB8-1BD0-4CE3-8804-D95813614E7C}">
      <dgm:prSet/>
      <dgm:spPr/>
      <dgm:t>
        <a:bodyPr/>
        <a:lstStyle/>
        <a:p>
          <a:endParaRPr lang="es-ES"/>
        </a:p>
      </dgm:t>
    </dgm:pt>
    <dgm:pt modelId="{9C406FF7-ECB7-46EC-A93B-1F1A27F6DBC5}" type="sibTrans" cxnId="{24DFDBB8-1BD0-4CE3-8804-D95813614E7C}">
      <dgm:prSet/>
      <dgm:spPr/>
      <dgm:t>
        <a:bodyPr/>
        <a:lstStyle/>
        <a:p>
          <a:endParaRPr lang="es-ES"/>
        </a:p>
      </dgm:t>
    </dgm:pt>
    <dgm:pt modelId="{44FDB651-65CA-48D2-B632-2472E9E52571}">
      <dgm:prSet custT="1"/>
      <dgm:spPr>
        <a:solidFill>
          <a:schemeClr val="bg1">
            <a:lumMod val="95000"/>
          </a:schemeClr>
        </a:solidFill>
      </dgm:spPr>
      <dgm:t>
        <a:bodyPr/>
        <a:lstStyle/>
        <a:p>
          <a:r>
            <a:rPr lang="es-ES" sz="1600" dirty="0"/>
            <a:t>Clasificación de caras (</a:t>
          </a:r>
          <a:r>
            <a:rPr lang="es-ES" sz="1600" dirty="0" err="1"/>
            <a:t>Image</a:t>
          </a:r>
          <a:r>
            <a:rPr lang="es-ES" sz="1600" dirty="0"/>
            <a:t> </a:t>
          </a:r>
          <a:r>
            <a:rPr lang="es-ES" sz="1600" dirty="0" err="1"/>
            <a:t>recognition</a:t>
          </a:r>
          <a:r>
            <a:rPr lang="es-ES" sz="1600" dirty="0"/>
            <a:t>).</a:t>
          </a:r>
        </a:p>
      </dgm:t>
    </dgm:pt>
    <dgm:pt modelId="{476CAF74-E2A6-465F-8AE1-F11EF83F19B2}" type="parTrans" cxnId="{E2805185-4C39-4123-902A-7C6D82110453}">
      <dgm:prSet/>
      <dgm:spPr/>
      <dgm:t>
        <a:bodyPr/>
        <a:lstStyle/>
        <a:p>
          <a:endParaRPr lang="es-ES"/>
        </a:p>
      </dgm:t>
    </dgm:pt>
    <dgm:pt modelId="{6741DC4E-50AF-41B6-8071-CAC199E18AAC}" type="sibTrans" cxnId="{E2805185-4C39-4123-902A-7C6D82110453}">
      <dgm:prSet/>
      <dgm:spPr/>
      <dgm:t>
        <a:bodyPr/>
        <a:lstStyle/>
        <a:p>
          <a:endParaRPr lang="es-ES"/>
        </a:p>
      </dgm:t>
    </dgm:pt>
    <dgm:pt modelId="{7E5A9290-AAA2-4233-88DF-7BD05CE1F540}">
      <dgm:prSet custT="1"/>
      <dgm:spPr>
        <a:solidFill>
          <a:schemeClr val="bg1">
            <a:lumMod val="95000"/>
          </a:schemeClr>
        </a:solidFill>
      </dgm:spPr>
      <dgm:t>
        <a:bodyPr/>
        <a:lstStyle/>
        <a:p>
          <a:r>
            <a:rPr lang="es-ES" sz="1600" dirty="0"/>
            <a:t>Clasificación de las especies de plantas</a:t>
          </a:r>
        </a:p>
      </dgm:t>
    </dgm:pt>
    <dgm:pt modelId="{8B72BD30-D218-4B7C-8EB8-0F5EA89318E6}" type="parTrans" cxnId="{669DCCCE-7E06-4A62-A75D-15794EBFEE00}">
      <dgm:prSet/>
      <dgm:spPr/>
      <dgm:t>
        <a:bodyPr/>
        <a:lstStyle/>
        <a:p>
          <a:endParaRPr lang="es-ES"/>
        </a:p>
      </dgm:t>
    </dgm:pt>
    <dgm:pt modelId="{A69C089E-CB5F-40FC-BEE8-DC49771B3021}" type="sibTrans" cxnId="{669DCCCE-7E06-4A62-A75D-15794EBFEE00}">
      <dgm:prSet/>
      <dgm:spPr/>
      <dgm:t>
        <a:bodyPr/>
        <a:lstStyle/>
        <a:p>
          <a:endParaRPr lang="es-ES"/>
        </a:p>
      </dgm:t>
    </dgm:pt>
    <dgm:pt modelId="{E0064485-510F-4AF0-A7A9-276D6BE4A2D2}">
      <dgm:prSet custT="1"/>
      <dgm:spPr>
        <a:solidFill>
          <a:schemeClr val="bg1">
            <a:lumMod val="95000"/>
          </a:schemeClr>
        </a:solidFill>
      </dgm:spPr>
      <dgm:t>
        <a:bodyPr/>
        <a:lstStyle/>
        <a:p>
          <a:r>
            <a:rPr lang="es-ES" sz="1600" b="1" dirty="0">
              <a:solidFill>
                <a:srgbClr val="006DA5"/>
              </a:solidFill>
            </a:rPr>
            <a:t>Reconocimiento óptico de caracteres</a:t>
          </a:r>
        </a:p>
      </dgm:t>
    </dgm:pt>
    <dgm:pt modelId="{B8885B08-3E8B-4B3F-8B85-B9758ACB1F22}" type="parTrans" cxnId="{C642B162-75C8-49C2-905D-C4B8FCE66451}">
      <dgm:prSet/>
      <dgm:spPr/>
      <dgm:t>
        <a:bodyPr/>
        <a:lstStyle/>
        <a:p>
          <a:endParaRPr lang="es-ES"/>
        </a:p>
      </dgm:t>
    </dgm:pt>
    <dgm:pt modelId="{0F7A4B75-1826-449D-A28C-B22BDF089C20}" type="sibTrans" cxnId="{C642B162-75C8-49C2-905D-C4B8FCE66451}">
      <dgm:prSet/>
      <dgm:spPr/>
      <dgm:t>
        <a:bodyPr/>
        <a:lstStyle/>
        <a:p>
          <a:endParaRPr lang="es-ES"/>
        </a:p>
      </dgm:t>
    </dgm:pt>
    <dgm:pt modelId="{EF50B8A8-E616-4162-90DD-A2168D15D892}" type="pres">
      <dgm:prSet presAssocID="{66448E97-E5FC-49F9-9959-895617F63C45}" presName="linear" presStyleCnt="0">
        <dgm:presLayoutVars>
          <dgm:animLvl val="lvl"/>
          <dgm:resizeHandles val="exact"/>
        </dgm:presLayoutVars>
      </dgm:prSet>
      <dgm:spPr/>
    </dgm:pt>
    <dgm:pt modelId="{388700B8-7F3C-47F0-AA1E-57ACBB00BC09}" type="pres">
      <dgm:prSet presAssocID="{FAB8AB10-1F04-4F06-8254-A3662AFC1701}" presName="parentText" presStyleLbl="node1" presStyleIdx="0" presStyleCnt="1" custScaleY="31893">
        <dgm:presLayoutVars>
          <dgm:chMax val="0"/>
          <dgm:bulletEnabled val="1"/>
        </dgm:presLayoutVars>
      </dgm:prSet>
      <dgm:spPr/>
    </dgm:pt>
    <dgm:pt modelId="{8488430D-677C-4B03-86AF-A2292DA1020F}" type="pres">
      <dgm:prSet presAssocID="{FAB8AB10-1F04-4F06-8254-A3662AFC1701}" presName="childText" presStyleLbl="revTx" presStyleIdx="0" presStyleCnt="1">
        <dgm:presLayoutVars>
          <dgm:bulletEnabled val="1"/>
        </dgm:presLayoutVars>
      </dgm:prSet>
      <dgm:spPr/>
    </dgm:pt>
  </dgm:ptLst>
  <dgm:cxnLst>
    <dgm:cxn modelId="{B4A27A1D-6C0F-46F1-B7E4-D1412B11AC66}" type="presOf" srcId="{66448E97-E5FC-49F9-9959-895617F63C45}" destId="{EF50B8A8-E616-4162-90DD-A2168D15D892}" srcOrd="0" destOrd="0" presId="urn:microsoft.com/office/officeart/2005/8/layout/vList2"/>
    <dgm:cxn modelId="{A92C7622-D675-4733-8049-4D1F4A8A36C6}" srcId="{66448E97-E5FC-49F9-9959-895617F63C45}" destId="{FAB8AB10-1F04-4F06-8254-A3662AFC1701}" srcOrd="0" destOrd="0" parTransId="{B7D4D910-F855-4223-8419-BA8E20383D86}" sibTransId="{61EF1BE8-9239-41B0-9F83-A42DE337EDE8}"/>
    <dgm:cxn modelId="{C642B162-75C8-49C2-905D-C4B8FCE66451}" srcId="{FAB8AB10-1F04-4F06-8254-A3662AFC1701}" destId="{E0064485-510F-4AF0-A7A9-276D6BE4A2D2}" srcOrd="3" destOrd="0" parTransId="{B8885B08-3E8B-4B3F-8B85-B9758ACB1F22}" sibTransId="{0F7A4B75-1826-449D-A28C-B22BDF089C20}"/>
    <dgm:cxn modelId="{ED912F44-1075-4CBD-82E9-830EEEDDBE84}" type="presOf" srcId="{E0064485-510F-4AF0-A7A9-276D6BE4A2D2}" destId="{8488430D-677C-4B03-86AF-A2292DA1020F}" srcOrd="0" destOrd="3" presId="urn:microsoft.com/office/officeart/2005/8/layout/vList2"/>
    <dgm:cxn modelId="{0C80C659-BD2D-42C8-A0A4-6B1F9934A070}" type="presOf" srcId="{0F1D7050-E52E-42F0-881F-F8FA5DEBE93B}" destId="{8488430D-677C-4B03-86AF-A2292DA1020F}" srcOrd="0" destOrd="0" presId="urn:microsoft.com/office/officeart/2005/8/layout/vList2"/>
    <dgm:cxn modelId="{FAFD7C7F-5F15-4359-A080-733C8A3ACFAA}" type="presOf" srcId="{FAB8AB10-1F04-4F06-8254-A3662AFC1701}" destId="{388700B8-7F3C-47F0-AA1E-57ACBB00BC09}" srcOrd="0" destOrd="0" presId="urn:microsoft.com/office/officeart/2005/8/layout/vList2"/>
    <dgm:cxn modelId="{E2805185-4C39-4123-902A-7C6D82110453}" srcId="{FAB8AB10-1F04-4F06-8254-A3662AFC1701}" destId="{44FDB651-65CA-48D2-B632-2472E9E52571}" srcOrd="1" destOrd="0" parTransId="{476CAF74-E2A6-465F-8AE1-F11EF83F19B2}" sibTransId="{6741DC4E-50AF-41B6-8071-CAC199E18AAC}"/>
    <dgm:cxn modelId="{46FCC78C-C5A2-40A9-967C-698F4D6DF8CA}" type="presOf" srcId="{7E5A9290-AAA2-4233-88DF-7BD05CE1F540}" destId="{8488430D-677C-4B03-86AF-A2292DA1020F}" srcOrd="0" destOrd="2" presId="urn:microsoft.com/office/officeart/2005/8/layout/vList2"/>
    <dgm:cxn modelId="{24DFDBB8-1BD0-4CE3-8804-D95813614E7C}" srcId="{FAB8AB10-1F04-4F06-8254-A3662AFC1701}" destId="{0F1D7050-E52E-42F0-881F-F8FA5DEBE93B}" srcOrd="0" destOrd="0" parTransId="{DA83B77C-DD1C-4358-ABCF-738EB2E8A8F0}" sibTransId="{9C406FF7-ECB7-46EC-A93B-1F1A27F6DBC5}"/>
    <dgm:cxn modelId="{669DCCCE-7E06-4A62-A75D-15794EBFEE00}" srcId="{FAB8AB10-1F04-4F06-8254-A3662AFC1701}" destId="{7E5A9290-AAA2-4233-88DF-7BD05CE1F540}" srcOrd="2" destOrd="0" parTransId="{8B72BD30-D218-4B7C-8EB8-0F5EA89318E6}" sibTransId="{A69C089E-CB5F-40FC-BEE8-DC49771B3021}"/>
    <dgm:cxn modelId="{C6C051F9-83B8-42A7-8B1A-4AAAA04882BC}" type="presOf" srcId="{44FDB651-65CA-48D2-B632-2472E9E52571}" destId="{8488430D-677C-4B03-86AF-A2292DA1020F}" srcOrd="0" destOrd="1" presId="urn:microsoft.com/office/officeart/2005/8/layout/vList2"/>
    <dgm:cxn modelId="{0B79579D-8969-4580-B790-0863F062FC4E}" type="presParOf" srcId="{EF50B8A8-E616-4162-90DD-A2168D15D892}" destId="{388700B8-7F3C-47F0-AA1E-57ACBB00BC09}" srcOrd="0" destOrd="0" presId="urn:microsoft.com/office/officeart/2005/8/layout/vList2"/>
    <dgm:cxn modelId="{038CBFE3-FA97-4945-8629-7EDD5A990728}" type="presParOf" srcId="{EF50B8A8-E616-4162-90DD-A2168D15D892}" destId="{8488430D-677C-4B03-86AF-A2292DA1020F}"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819B4D3-44AA-4DC5-928B-9388973CE9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ADBD4369-A076-49F3-853D-EA0BE3FD528C}">
      <dgm:prSet phldrT="[Texto]" custT="1"/>
      <dgm:spPr>
        <a:solidFill>
          <a:srgbClr val="006DA5"/>
        </a:solidFill>
      </dgm:spPr>
      <dgm:t>
        <a:bodyPr/>
        <a:lstStyle/>
        <a:p>
          <a:r>
            <a:rPr lang="es-ES" sz="1800" b="1" dirty="0">
              <a:solidFill>
                <a:schemeClr val="bg1"/>
              </a:solidFill>
            </a:rPr>
            <a:t>APLICACIONES CLASIFICACIÓN MULTI-ETIQUETA</a:t>
          </a:r>
          <a:endParaRPr lang="es-ES" sz="1800" dirty="0">
            <a:solidFill>
              <a:schemeClr val="bg1"/>
            </a:solidFill>
          </a:endParaRPr>
        </a:p>
      </dgm:t>
    </dgm:pt>
    <dgm:pt modelId="{DE2375AE-B8EA-4351-B499-D69F0B458749}" type="parTrans" cxnId="{AB17C0DA-BD18-4A66-AA4C-BB9CC9F47975}">
      <dgm:prSet/>
      <dgm:spPr/>
      <dgm:t>
        <a:bodyPr/>
        <a:lstStyle/>
        <a:p>
          <a:endParaRPr lang="es-ES"/>
        </a:p>
      </dgm:t>
    </dgm:pt>
    <dgm:pt modelId="{7D2514A3-E767-4510-893B-BA1D021F67BA}" type="sibTrans" cxnId="{AB17C0DA-BD18-4A66-AA4C-BB9CC9F47975}">
      <dgm:prSet/>
      <dgm:spPr/>
      <dgm:t>
        <a:bodyPr/>
        <a:lstStyle/>
        <a:p>
          <a:endParaRPr lang="es-ES"/>
        </a:p>
      </dgm:t>
    </dgm:pt>
    <dgm:pt modelId="{FF885468-FB15-40B9-8146-5DA216A2A70D}">
      <dgm:prSet phldrT="[Texto]" custT="1"/>
      <dgm:spPr>
        <a:solidFill>
          <a:schemeClr val="bg1">
            <a:lumMod val="95000"/>
          </a:schemeClr>
        </a:solidFill>
      </dgm:spPr>
      <dgm:t>
        <a:bodyPr/>
        <a:lstStyle/>
        <a:p>
          <a:r>
            <a:rPr lang="en-US" sz="1600" b="1" dirty="0" err="1">
              <a:solidFill>
                <a:srgbClr val="006DA5"/>
              </a:solidFill>
            </a:rPr>
            <a:t>Reconocimiento</a:t>
          </a:r>
          <a:r>
            <a:rPr lang="en-US" sz="1600" dirty="0"/>
            <a:t> de </a:t>
          </a:r>
          <a:r>
            <a:rPr lang="en-US" sz="1600" dirty="0" err="1"/>
            <a:t>múltiples</a:t>
          </a:r>
          <a:r>
            <a:rPr lang="en-US" sz="1600" dirty="0"/>
            <a:t> </a:t>
          </a:r>
          <a:r>
            <a:rPr lang="en-US" sz="1600" dirty="0" err="1"/>
            <a:t>objetos</a:t>
          </a:r>
          <a:r>
            <a:rPr lang="en-US" sz="1600" dirty="0"/>
            <a:t> </a:t>
          </a:r>
          <a:r>
            <a:rPr lang="en-US" sz="1600" dirty="0" err="1"/>
            <a:t>conocidos</a:t>
          </a:r>
          <a:r>
            <a:rPr lang="en-US" sz="1600" dirty="0"/>
            <a:t> </a:t>
          </a:r>
          <a:r>
            <a:rPr lang="en-US" sz="1600" dirty="0" err="1"/>
            <a:t>en</a:t>
          </a:r>
          <a:r>
            <a:rPr lang="en-US" sz="1600" dirty="0"/>
            <a:t> </a:t>
          </a:r>
          <a:r>
            <a:rPr lang="en-US" sz="1600" dirty="0" err="1"/>
            <a:t>una</a:t>
          </a:r>
          <a:r>
            <a:rPr lang="en-US" sz="1600" dirty="0"/>
            <a:t> </a:t>
          </a:r>
          <a:r>
            <a:rPr lang="en-US" sz="1600" dirty="0" err="1"/>
            <a:t>fotografía</a:t>
          </a:r>
          <a:r>
            <a:rPr lang="en-US" sz="1600" dirty="0"/>
            <a:t> (</a:t>
          </a:r>
          <a:r>
            <a:rPr lang="en-US" sz="1600" dirty="0" err="1"/>
            <a:t>bicicleta</a:t>
          </a:r>
          <a:r>
            <a:rPr lang="en-US" sz="1600" dirty="0"/>
            <a:t>, </a:t>
          </a:r>
          <a:r>
            <a:rPr lang="en-US" sz="1600" dirty="0" err="1"/>
            <a:t>manzana</a:t>
          </a:r>
          <a:r>
            <a:rPr lang="en-US" sz="1600" dirty="0"/>
            <a:t>, persona…).</a:t>
          </a:r>
          <a:endParaRPr lang="es-ES" sz="1600" dirty="0"/>
        </a:p>
      </dgm:t>
    </dgm:pt>
    <dgm:pt modelId="{E5C47273-7450-41A3-BC13-CDD1D257EC6A}" type="parTrans" cxnId="{5107616D-4847-46CB-A7E0-7483B6370173}">
      <dgm:prSet/>
      <dgm:spPr/>
      <dgm:t>
        <a:bodyPr/>
        <a:lstStyle/>
        <a:p>
          <a:endParaRPr lang="es-ES"/>
        </a:p>
      </dgm:t>
    </dgm:pt>
    <dgm:pt modelId="{811FC27D-A433-4EE1-A3F6-094D3C5F16F7}" type="sibTrans" cxnId="{5107616D-4847-46CB-A7E0-7483B6370173}">
      <dgm:prSet/>
      <dgm:spPr/>
      <dgm:t>
        <a:bodyPr/>
        <a:lstStyle/>
        <a:p>
          <a:endParaRPr lang="es-ES"/>
        </a:p>
      </dgm:t>
    </dgm:pt>
    <dgm:pt modelId="{A005FFEE-245C-4911-8D5D-B1961A4B8330}" type="pres">
      <dgm:prSet presAssocID="{5819B4D3-44AA-4DC5-928B-9388973CE9AC}" presName="linear" presStyleCnt="0">
        <dgm:presLayoutVars>
          <dgm:animLvl val="lvl"/>
          <dgm:resizeHandles val="exact"/>
        </dgm:presLayoutVars>
      </dgm:prSet>
      <dgm:spPr/>
    </dgm:pt>
    <dgm:pt modelId="{9FE7831C-5D36-49B8-8D94-DB04486992E9}" type="pres">
      <dgm:prSet presAssocID="{ADBD4369-A076-49F3-853D-EA0BE3FD528C}" presName="parentText" presStyleLbl="node1" presStyleIdx="0" presStyleCnt="1" custScaleY="32765" custLinFactNeighborY="-18141">
        <dgm:presLayoutVars>
          <dgm:chMax val="0"/>
          <dgm:bulletEnabled val="1"/>
        </dgm:presLayoutVars>
      </dgm:prSet>
      <dgm:spPr/>
    </dgm:pt>
    <dgm:pt modelId="{BBD0BFC3-F9D4-49A9-85EC-EA6E18608F88}" type="pres">
      <dgm:prSet presAssocID="{ADBD4369-A076-49F3-853D-EA0BE3FD528C}" presName="childText" presStyleLbl="revTx" presStyleIdx="0" presStyleCnt="1" custScaleY="46604" custLinFactNeighborX="80" custLinFactNeighborY="-2169">
        <dgm:presLayoutVars>
          <dgm:bulletEnabled val="1"/>
        </dgm:presLayoutVars>
      </dgm:prSet>
      <dgm:spPr/>
    </dgm:pt>
  </dgm:ptLst>
  <dgm:cxnLst>
    <dgm:cxn modelId="{5107616D-4847-46CB-A7E0-7483B6370173}" srcId="{ADBD4369-A076-49F3-853D-EA0BE3FD528C}" destId="{FF885468-FB15-40B9-8146-5DA216A2A70D}" srcOrd="0" destOrd="0" parTransId="{E5C47273-7450-41A3-BC13-CDD1D257EC6A}" sibTransId="{811FC27D-A433-4EE1-A3F6-094D3C5F16F7}"/>
    <dgm:cxn modelId="{CB22BAC9-5BDC-47A0-98A5-054FB72F44B3}" type="presOf" srcId="{ADBD4369-A076-49F3-853D-EA0BE3FD528C}" destId="{9FE7831C-5D36-49B8-8D94-DB04486992E9}" srcOrd="0" destOrd="0" presId="urn:microsoft.com/office/officeart/2005/8/layout/vList2"/>
    <dgm:cxn modelId="{974766CD-8404-4C73-96B4-AE88B789FD74}" type="presOf" srcId="{FF885468-FB15-40B9-8146-5DA216A2A70D}" destId="{BBD0BFC3-F9D4-49A9-85EC-EA6E18608F88}" srcOrd="0" destOrd="0" presId="urn:microsoft.com/office/officeart/2005/8/layout/vList2"/>
    <dgm:cxn modelId="{234D24D4-4AE3-453E-8C6B-62479C3D5C5C}" type="presOf" srcId="{5819B4D3-44AA-4DC5-928B-9388973CE9AC}" destId="{A005FFEE-245C-4911-8D5D-B1961A4B8330}" srcOrd="0" destOrd="0" presId="urn:microsoft.com/office/officeart/2005/8/layout/vList2"/>
    <dgm:cxn modelId="{AB17C0DA-BD18-4A66-AA4C-BB9CC9F47975}" srcId="{5819B4D3-44AA-4DC5-928B-9388973CE9AC}" destId="{ADBD4369-A076-49F3-853D-EA0BE3FD528C}" srcOrd="0" destOrd="0" parTransId="{DE2375AE-B8EA-4351-B499-D69F0B458749}" sibTransId="{7D2514A3-E767-4510-893B-BA1D021F67BA}"/>
    <dgm:cxn modelId="{9BE03282-E04A-44D0-90F7-27E41AE3780B}" type="presParOf" srcId="{A005FFEE-245C-4911-8D5D-B1961A4B8330}" destId="{9FE7831C-5D36-49B8-8D94-DB04486992E9}" srcOrd="0" destOrd="0" presId="urn:microsoft.com/office/officeart/2005/8/layout/vList2"/>
    <dgm:cxn modelId="{7188F6DA-B325-408A-AAC5-AE7794FAED04}" type="presParOf" srcId="{A005FFEE-245C-4911-8D5D-B1961A4B8330}" destId="{BBD0BFC3-F9D4-49A9-85EC-EA6E18608F8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819B4D3-44AA-4DC5-928B-9388973CE9AC}"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s-ES"/>
        </a:p>
      </dgm:t>
    </dgm:pt>
    <dgm:pt modelId="{ADBD4369-A076-49F3-853D-EA0BE3FD528C}">
      <dgm:prSet phldrT="[Texto]" custT="1"/>
      <dgm:spPr>
        <a:solidFill>
          <a:srgbClr val="006DA5"/>
        </a:solidFill>
      </dgm:spPr>
      <dgm:t>
        <a:bodyPr/>
        <a:lstStyle/>
        <a:p>
          <a:r>
            <a:rPr lang="es-ES" sz="1800" b="1" dirty="0">
              <a:solidFill>
                <a:schemeClr val="bg1"/>
              </a:solidFill>
            </a:rPr>
            <a:t>APLICACIONES CLASIFICACIÓN MULTI-ETIQUETA</a:t>
          </a:r>
          <a:endParaRPr lang="es-ES" sz="1800" dirty="0">
            <a:solidFill>
              <a:schemeClr val="bg1"/>
            </a:solidFill>
          </a:endParaRPr>
        </a:p>
      </dgm:t>
    </dgm:pt>
    <dgm:pt modelId="{DE2375AE-B8EA-4351-B499-D69F0B458749}" type="parTrans" cxnId="{AB17C0DA-BD18-4A66-AA4C-BB9CC9F47975}">
      <dgm:prSet/>
      <dgm:spPr/>
      <dgm:t>
        <a:bodyPr/>
        <a:lstStyle/>
        <a:p>
          <a:endParaRPr lang="es-ES"/>
        </a:p>
      </dgm:t>
    </dgm:pt>
    <dgm:pt modelId="{7D2514A3-E767-4510-893B-BA1D021F67BA}" type="sibTrans" cxnId="{AB17C0DA-BD18-4A66-AA4C-BB9CC9F47975}">
      <dgm:prSet/>
      <dgm:spPr/>
      <dgm:t>
        <a:bodyPr/>
        <a:lstStyle/>
        <a:p>
          <a:endParaRPr lang="es-ES"/>
        </a:p>
      </dgm:t>
    </dgm:pt>
    <dgm:pt modelId="{FF885468-FB15-40B9-8146-5DA216A2A70D}">
      <dgm:prSet phldrT="[Texto]" custT="1"/>
      <dgm:spPr>
        <a:solidFill>
          <a:schemeClr val="bg1">
            <a:lumMod val="95000"/>
          </a:schemeClr>
        </a:solidFill>
      </dgm:spPr>
      <dgm:t>
        <a:bodyPr/>
        <a:lstStyle/>
        <a:p>
          <a:r>
            <a:rPr lang="en-US" sz="1600" b="1" dirty="0">
              <a:solidFill>
                <a:srgbClr val="006DA5"/>
              </a:solidFill>
            </a:rPr>
            <a:t>Clasificación de </a:t>
          </a:r>
          <a:r>
            <a:rPr lang="en-US" sz="1600" b="1" dirty="0" err="1">
              <a:solidFill>
                <a:srgbClr val="006DA5"/>
              </a:solidFill>
            </a:rPr>
            <a:t>noticias</a:t>
          </a:r>
          <a:r>
            <a:rPr lang="en-US" sz="1600" dirty="0"/>
            <a:t>: un </a:t>
          </a:r>
          <a:r>
            <a:rPr lang="en-US" sz="1600" dirty="0" err="1"/>
            <a:t>artículo</a:t>
          </a:r>
          <a:r>
            <a:rPr lang="en-US" sz="1600" dirty="0"/>
            <a:t> </a:t>
          </a:r>
          <a:r>
            <a:rPr lang="en-US" sz="1600" dirty="0" err="1"/>
            <a:t>puede</a:t>
          </a:r>
          <a:r>
            <a:rPr lang="en-US" sz="1600" dirty="0"/>
            <a:t> ser </a:t>
          </a:r>
          <a:r>
            <a:rPr lang="en-US" sz="1600" dirty="0" err="1"/>
            <a:t>sobre</a:t>
          </a:r>
          <a:r>
            <a:rPr lang="en-US" sz="1600" dirty="0"/>
            <a:t> </a:t>
          </a:r>
          <a:r>
            <a:rPr lang="en-US" sz="1600" b="1" dirty="0" err="1"/>
            <a:t>deportes</a:t>
          </a:r>
          <a:r>
            <a:rPr lang="en-US" sz="1600" dirty="0"/>
            <a:t>, una </a:t>
          </a:r>
          <a:r>
            <a:rPr lang="en-US" sz="1600" b="1" dirty="0"/>
            <a:t>persona</a:t>
          </a:r>
          <a:r>
            <a:rPr lang="en-US" sz="1600" dirty="0"/>
            <a:t> y un </a:t>
          </a:r>
          <a:r>
            <a:rPr lang="en-US" sz="1600" b="1" dirty="0" err="1"/>
            <a:t>lugar</a:t>
          </a:r>
          <a:r>
            <a:rPr lang="en-US" sz="1600" dirty="0"/>
            <a:t> al </a:t>
          </a:r>
          <a:r>
            <a:rPr lang="en-US" sz="1600" dirty="0" err="1"/>
            <a:t>mismo</a:t>
          </a:r>
          <a:r>
            <a:rPr lang="en-US" sz="1600" dirty="0"/>
            <a:t> </a:t>
          </a:r>
          <a:r>
            <a:rPr lang="en-US" sz="1600" dirty="0" err="1"/>
            <a:t>tiempo</a:t>
          </a:r>
          <a:r>
            <a:rPr lang="en-US" sz="1600" dirty="0"/>
            <a:t>.</a:t>
          </a:r>
          <a:endParaRPr lang="es-ES" sz="1600" dirty="0"/>
        </a:p>
      </dgm:t>
    </dgm:pt>
    <dgm:pt modelId="{E5C47273-7450-41A3-BC13-CDD1D257EC6A}" type="parTrans" cxnId="{5107616D-4847-46CB-A7E0-7483B6370173}">
      <dgm:prSet/>
      <dgm:spPr/>
      <dgm:t>
        <a:bodyPr/>
        <a:lstStyle/>
        <a:p>
          <a:endParaRPr lang="es-ES"/>
        </a:p>
      </dgm:t>
    </dgm:pt>
    <dgm:pt modelId="{811FC27D-A433-4EE1-A3F6-094D3C5F16F7}" type="sibTrans" cxnId="{5107616D-4847-46CB-A7E0-7483B6370173}">
      <dgm:prSet/>
      <dgm:spPr/>
      <dgm:t>
        <a:bodyPr/>
        <a:lstStyle/>
        <a:p>
          <a:endParaRPr lang="es-ES"/>
        </a:p>
      </dgm:t>
    </dgm:pt>
    <dgm:pt modelId="{A005FFEE-245C-4911-8D5D-B1961A4B8330}" type="pres">
      <dgm:prSet presAssocID="{5819B4D3-44AA-4DC5-928B-9388973CE9AC}" presName="linear" presStyleCnt="0">
        <dgm:presLayoutVars>
          <dgm:animLvl val="lvl"/>
          <dgm:resizeHandles val="exact"/>
        </dgm:presLayoutVars>
      </dgm:prSet>
      <dgm:spPr/>
    </dgm:pt>
    <dgm:pt modelId="{9FE7831C-5D36-49B8-8D94-DB04486992E9}" type="pres">
      <dgm:prSet presAssocID="{ADBD4369-A076-49F3-853D-EA0BE3FD528C}" presName="parentText" presStyleLbl="node1" presStyleIdx="0" presStyleCnt="1" custScaleY="31301" custLinFactNeighborY="-18141">
        <dgm:presLayoutVars>
          <dgm:chMax val="0"/>
          <dgm:bulletEnabled val="1"/>
        </dgm:presLayoutVars>
      </dgm:prSet>
      <dgm:spPr/>
    </dgm:pt>
    <dgm:pt modelId="{BBD0BFC3-F9D4-49A9-85EC-EA6E18608F88}" type="pres">
      <dgm:prSet presAssocID="{ADBD4369-A076-49F3-853D-EA0BE3FD528C}" presName="childText" presStyleLbl="revTx" presStyleIdx="0" presStyleCnt="1" custScaleY="56069" custLinFactNeighborX="730" custLinFactNeighborY="-8932">
        <dgm:presLayoutVars>
          <dgm:bulletEnabled val="1"/>
        </dgm:presLayoutVars>
      </dgm:prSet>
      <dgm:spPr/>
    </dgm:pt>
  </dgm:ptLst>
  <dgm:cxnLst>
    <dgm:cxn modelId="{5107616D-4847-46CB-A7E0-7483B6370173}" srcId="{ADBD4369-A076-49F3-853D-EA0BE3FD528C}" destId="{FF885468-FB15-40B9-8146-5DA216A2A70D}" srcOrd="0" destOrd="0" parTransId="{E5C47273-7450-41A3-BC13-CDD1D257EC6A}" sibTransId="{811FC27D-A433-4EE1-A3F6-094D3C5F16F7}"/>
    <dgm:cxn modelId="{CB22BAC9-5BDC-47A0-98A5-054FB72F44B3}" type="presOf" srcId="{ADBD4369-A076-49F3-853D-EA0BE3FD528C}" destId="{9FE7831C-5D36-49B8-8D94-DB04486992E9}" srcOrd="0" destOrd="0" presId="urn:microsoft.com/office/officeart/2005/8/layout/vList2"/>
    <dgm:cxn modelId="{974766CD-8404-4C73-96B4-AE88B789FD74}" type="presOf" srcId="{FF885468-FB15-40B9-8146-5DA216A2A70D}" destId="{BBD0BFC3-F9D4-49A9-85EC-EA6E18608F88}" srcOrd="0" destOrd="0" presId="urn:microsoft.com/office/officeart/2005/8/layout/vList2"/>
    <dgm:cxn modelId="{234D24D4-4AE3-453E-8C6B-62479C3D5C5C}" type="presOf" srcId="{5819B4D3-44AA-4DC5-928B-9388973CE9AC}" destId="{A005FFEE-245C-4911-8D5D-B1961A4B8330}" srcOrd="0" destOrd="0" presId="urn:microsoft.com/office/officeart/2005/8/layout/vList2"/>
    <dgm:cxn modelId="{AB17C0DA-BD18-4A66-AA4C-BB9CC9F47975}" srcId="{5819B4D3-44AA-4DC5-928B-9388973CE9AC}" destId="{ADBD4369-A076-49F3-853D-EA0BE3FD528C}" srcOrd="0" destOrd="0" parTransId="{DE2375AE-B8EA-4351-B499-D69F0B458749}" sibTransId="{7D2514A3-E767-4510-893B-BA1D021F67BA}"/>
    <dgm:cxn modelId="{9BE03282-E04A-44D0-90F7-27E41AE3780B}" type="presParOf" srcId="{A005FFEE-245C-4911-8D5D-B1961A4B8330}" destId="{9FE7831C-5D36-49B8-8D94-DB04486992E9}" srcOrd="0" destOrd="0" presId="urn:microsoft.com/office/officeart/2005/8/layout/vList2"/>
    <dgm:cxn modelId="{7188F6DA-B325-408A-AAC5-AE7794FAED04}" type="presParOf" srcId="{A005FFEE-245C-4911-8D5D-B1961A4B8330}" destId="{BBD0BFC3-F9D4-49A9-85EC-EA6E18608F88}" srcOrd="1"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4D09730-34C6-4107-BBCC-1129AF65B8DE}">
      <dsp:nvSpPr>
        <dsp:cNvPr id="0" name=""/>
        <dsp:cNvSpPr/>
      </dsp:nvSpPr>
      <dsp:spPr>
        <a:xfrm>
          <a:off x="0" y="7241"/>
          <a:ext cx="6096000" cy="318326"/>
        </a:xfrm>
        <a:prstGeom prst="roundRect">
          <a:avLst/>
        </a:prstGeom>
        <a:solidFill>
          <a:srgbClr val="006D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1"/>
              </a:solidFill>
            </a:rPr>
            <a:t>CLASIFICACIÓN BINARIA</a:t>
          </a:r>
          <a:endParaRPr lang="es-ES" sz="2000" kern="1200" dirty="0">
            <a:solidFill>
              <a:schemeClr val="bg1"/>
            </a:solidFill>
          </a:endParaRPr>
        </a:p>
      </dsp:txBody>
      <dsp:txXfrm>
        <a:off x="15539" y="22780"/>
        <a:ext cx="6064922" cy="287248"/>
      </dsp:txXfrm>
    </dsp:sp>
    <dsp:sp modelId="{5848DF6D-FCED-4392-9C22-C2FD736F8BC6}">
      <dsp:nvSpPr>
        <dsp:cNvPr id="0" name=""/>
        <dsp:cNvSpPr/>
      </dsp:nvSpPr>
      <dsp:spPr>
        <a:xfrm>
          <a:off x="0" y="325568"/>
          <a:ext cx="609600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Solo se pueden asignar dos clases diferentes (</a:t>
          </a:r>
          <a:r>
            <a:rPr lang="es-ES" sz="1600" b="1" kern="1200" dirty="0"/>
            <a:t>0</a:t>
          </a:r>
          <a:r>
            <a:rPr lang="es-ES" sz="1600" kern="1200" dirty="0"/>
            <a:t> o </a:t>
          </a:r>
          <a:r>
            <a:rPr lang="es-ES" sz="1600" b="1" kern="1200" dirty="0"/>
            <a:t>1</a:t>
          </a:r>
          <a:r>
            <a:rPr lang="es-ES" sz="1600" kern="1200" dirty="0"/>
            <a:t>). </a:t>
          </a:r>
          <a:endParaRPr lang="es-ES" sz="1800" kern="1200" dirty="0"/>
        </a:p>
        <a:p>
          <a:pPr marL="171450" lvl="1" indent="-171450" algn="l" defTabSz="711200">
            <a:lnSpc>
              <a:spcPct val="90000"/>
            </a:lnSpc>
            <a:spcBef>
              <a:spcPct val="0"/>
            </a:spcBef>
            <a:spcAft>
              <a:spcPct val="20000"/>
            </a:spcAft>
            <a:buChar char="•"/>
          </a:pPr>
          <a:r>
            <a:rPr lang="es-ES" sz="1600" kern="1200" dirty="0"/>
            <a:t>Cada observación sólo puede ser etiquetada como una clase</a:t>
          </a:r>
          <a:r>
            <a:rPr lang="es-ES" sz="1800" kern="1200" dirty="0"/>
            <a:t>.</a:t>
          </a:r>
        </a:p>
      </dsp:txBody>
      <dsp:txXfrm>
        <a:off x="0" y="325568"/>
        <a:ext cx="6096000" cy="629280"/>
      </dsp:txXfrm>
    </dsp:sp>
    <dsp:sp modelId="{B27EDC98-A5E0-43A1-8950-24A80E774230}">
      <dsp:nvSpPr>
        <dsp:cNvPr id="0" name=""/>
        <dsp:cNvSpPr/>
      </dsp:nvSpPr>
      <dsp:spPr>
        <a:xfrm>
          <a:off x="0" y="954848"/>
          <a:ext cx="6096000" cy="346496"/>
        </a:xfrm>
        <a:prstGeom prst="roundRect">
          <a:avLst/>
        </a:prstGeom>
        <a:solidFill>
          <a:srgbClr val="006D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bg1"/>
              </a:solidFill>
            </a:rPr>
            <a:t>CLASIFICACIÓN MULTI-CLASE</a:t>
          </a:r>
          <a:endParaRPr lang="es-ES" sz="2000" kern="1200" dirty="0">
            <a:solidFill>
              <a:schemeClr val="bg1"/>
            </a:solidFill>
          </a:endParaRPr>
        </a:p>
      </dsp:txBody>
      <dsp:txXfrm>
        <a:off x="16915" y="971763"/>
        <a:ext cx="6062170" cy="312666"/>
      </dsp:txXfrm>
    </dsp:sp>
    <dsp:sp modelId="{A561187D-8E05-407B-918C-EB7CD559B2D6}">
      <dsp:nvSpPr>
        <dsp:cNvPr id="0" name=""/>
        <dsp:cNvSpPr/>
      </dsp:nvSpPr>
      <dsp:spPr>
        <a:xfrm>
          <a:off x="0" y="1301344"/>
          <a:ext cx="609600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Se asignan múltiples categorías a las observaciones. </a:t>
          </a:r>
        </a:p>
        <a:p>
          <a:pPr marL="171450" lvl="1" indent="-171450" algn="l" defTabSz="711200">
            <a:lnSpc>
              <a:spcPct val="90000"/>
            </a:lnSpc>
            <a:spcBef>
              <a:spcPct val="0"/>
            </a:spcBef>
            <a:spcAft>
              <a:spcPct val="20000"/>
            </a:spcAft>
            <a:buChar char="•"/>
          </a:pPr>
          <a:r>
            <a:rPr lang="es-ES" sz="1600" kern="1200" dirty="0"/>
            <a:t>Cada observación sólo puede ser etiquetada como una clase.</a:t>
          </a:r>
        </a:p>
      </dsp:txBody>
      <dsp:txXfrm>
        <a:off x="0" y="1301344"/>
        <a:ext cx="6096000" cy="629280"/>
      </dsp:txXfrm>
    </dsp:sp>
    <dsp:sp modelId="{1A6315C0-9D6D-4206-BA92-BC6D1965AF1A}">
      <dsp:nvSpPr>
        <dsp:cNvPr id="0" name=""/>
        <dsp:cNvSpPr/>
      </dsp:nvSpPr>
      <dsp:spPr>
        <a:xfrm>
          <a:off x="0" y="1930624"/>
          <a:ext cx="6096000" cy="330668"/>
        </a:xfrm>
        <a:prstGeom prst="roundRect">
          <a:avLst/>
        </a:prstGeom>
        <a:solidFill>
          <a:srgbClr val="006D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s-ES" sz="2000" b="1" kern="1200" dirty="0">
              <a:solidFill>
                <a:schemeClr val="bg1"/>
              </a:solidFill>
            </a:rPr>
            <a:t>CLASIFICACIÓN MULTI-ETIQUETA</a:t>
          </a:r>
        </a:p>
      </dsp:txBody>
      <dsp:txXfrm>
        <a:off x="16142" y="1946766"/>
        <a:ext cx="6063716" cy="298384"/>
      </dsp:txXfrm>
    </dsp:sp>
    <dsp:sp modelId="{8788F0EE-93DD-48F5-BB9D-DA8C6D100EA6}">
      <dsp:nvSpPr>
        <dsp:cNvPr id="0" name=""/>
        <dsp:cNvSpPr/>
      </dsp:nvSpPr>
      <dsp:spPr>
        <a:xfrm>
          <a:off x="0" y="2261293"/>
          <a:ext cx="6096000" cy="629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35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Se pueden asignar múltiples categorías a las observaciones.</a:t>
          </a:r>
          <a:endParaRPr lang="es-ES" sz="1600" b="1" kern="1200" dirty="0">
            <a:solidFill>
              <a:srgbClr val="0070C0"/>
            </a:solidFill>
          </a:endParaRPr>
        </a:p>
        <a:p>
          <a:pPr marL="171450" lvl="1" indent="-171450" algn="l" defTabSz="711200">
            <a:lnSpc>
              <a:spcPct val="90000"/>
            </a:lnSpc>
            <a:spcBef>
              <a:spcPct val="0"/>
            </a:spcBef>
            <a:spcAft>
              <a:spcPct val="20000"/>
            </a:spcAft>
            <a:buChar char="•"/>
          </a:pPr>
          <a:r>
            <a:rPr lang="es-ES" sz="1600" kern="1200" dirty="0"/>
            <a:t>Predice más de una etiqueta de clase para cada observación.</a:t>
          </a:r>
          <a:endParaRPr lang="es-ES" sz="1600" b="1" kern="1200" dirty="0">
            <a:solidFill>
              <a:srgbClr val="0070C0"/>
            </a:solidFill>
          </a:endParaRPr>
        </a:p>
      </dsp:txBody>
      <dsp:txXfrm>
        <a:off x="0" y="2261293"/>
        <a:ext cx="6096000" cy="62928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11B42-9797-4386-9A96-D7561CAF9DAB}">
      <dsp:nvSpPr>
        <dsp:cNvPr id="0" name=""/>
        <dsp:cNvSpPr/>
      </dsp:nvSpPr>
      <dsp:spPr>
        <a:xfrm>
          <a:off x="0" y="0"/>
          <a:ext cx="7225548" cy="388705"/>
        </a:xfrm>
        <a:prstGeom prst="roundRect">
          <a:avLst/>
        </a:prstGeom>
        <a:solidFill>
          <a:srgbClr val="006D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solidFill>
                <a:schemeClr val="bg1"/>
              </a:solidFill>
            </a:rPr>
            <a:t>APLICACIONES CLASIFICACIÓN BINARIA</a:t>
          </a:r>
          <a:endParaRPr lang="es-ES" sz="1800" kern="1200" dirty="0">
            <a:solidFill>
              <a:schemeClr val="bg1"/>
            </a:solidFill>
          </a:endParaRPr>
        </a:p>
      </dsp:txBody>
      <dsp:txXfrm>
        <a:off x="18975" y="18975"/>
        <a:ext cx="7187598" cy="350755"/>
      </dsp:txXfrm>
    </dsp:sp>
    <dsp:sp modelId="{3A66FC81-EEF8-4385-9457-AD4FFEA63152}">
      <dsp:nvSpPr>
        <dsp:cNvPr id="0" name=""/>
        <dsp:cNvSpPr/>
      </dsp:nvSpPr>
      <dsp:spPr>
        <a:xfrm>
          <a:off x="0" y="463476"/>
          <a:ext cx="7225548" cy="488088"/>
        </a:xfrm>
        <a:prstGeom prst="rect">
          <a:avLst/>
        </a:prstGeom>
        <a:solidFill>
          <a:schemeClr val="bg1">
            <a:lumMod val="9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2941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err="1"/>
            <a:t>Detección</a:t>
          </a:r>
          <a:r>
            <a:rPr lang="en-US" sz="1600" b="1" kern="1200" dirty="0"/>
            <a:t> de spam (“spam” o “no spam”)</a:t>
          </a:r>
          <a:endParaRPr lang="es-ES" sz="1600" b="1" kern="1200" dirty="0"/>
        </a:p>
      </dsp:txBody>
      <dsp:txXfrm>
        <a:off x="0" y="463476"/>
        <a:ext cx="7225548" cy="48808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11B42-9797-4386-9A96-D7561CAF9DAB}">
      <dsp:nvSpPr>
        <dsp:cNvPr id="0" name=""/>
        <dsp:cNvSpPr/>
      </dsp:nvSpPr>
      <dsp:spPr>
        <a:xfrm>
          <a:off x="0" y="0"/>
          <a:ext cx="7225548" cy="388705"/>
        </a:xfrm>
        <a:prstGeom prst="roundRect">
          <a:avLst/>
        </a:prstGeom>
        <a:solidFill>
          <a:srgbClr val="006D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solidFill>
                <a:schemeClr val="bg1"/>
              </a:solidFill>
            </a:rPr>
            <a:t>APLICACIONES CLASIFICACIÓN BINARIA</a:t>
          </a:r>
          <a:endParaRPr lang="es-ES" sz="1800" kern="1200" dirty="0">
            <a:solidFill>
              <a:schemeClr val="bg1"/>
            </a:solidFill>
          </a:endParaRPr>
        </a:p>
      </dsp:txBody>
      <dsp:txXfrm>
        <a:off x="18975" y="18975"/>
        <a:ext cx="7187598" cy="350755"/>
      </dsp:txXfrm>
    </dsp:sp>
    <dsp:sp modelId="{3A66FC81-EEF8-4385-9457-AD4FFEA63152}">
      <dsp:nvSpPr>
        <dsp:cNvPr id="0" name=""/>
        <dsp:cNvSpPr/>
      </dsp:nvSpPr>
      <dsp:spPr>
        <a:xfrm>
          <a:off x="0" y="470416"/>
          <a:ext cx="7225548" cy="362740"/>
        </a:xfrm>
        <a:prstGeom prst="rect">
          <a:avLst/>
        </a:prstGeom>
        <a:solidFill>
          <a:schemeClr val="bg1">
            <a:lumMod val="9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29411"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b="1" kern="1200" dirty="0" err="1">
              <a:solidFill>
                <a:schemeClr val="tx1"/>
              </a:solidFill>
              <a:latin typeface="Calibri" panose="020F0502020204030204" pitchFamily="34" charset="0"/>
              <a:cs typeface="Calibri" panose="020F0502020204030204" pitchFamily="34" charset="0"/>
            </a:rPr>
            <a:t>Covid</a:t>
          </a:r>
          <a:r>
            <a:rPr lang="es-ES" sz="1600" b="1" kern="1200" dirty="0">
              <a:solidFill>
                <a:schemeClr val="tx1"/>
              </a:solidFill>
              <a:latin typeface="Calibri" panose="020F0502020204030204" pitchFamily="34" charset="0"/>
              <a:cs typeface="Calibri" panose="020F0502020204030204" pitchFamily="34" charset="0"/>
            </a:rPr>
            <a:t> </a:t>
          </a:r>
          <a:r>
            <a:rPr lang="es-ES" sz="1600" b="1" kern="1200" dirty="0" err="1">
              <a:solidFill>
                <a:schemeClr val="tx1"/>
              </a:solidFill>
              <a:latin typeface="Calibri" panose="020F0502020204030204" pitchFamily="34" charset="0"/>
              <a:cs typeface="Calibri" panose="020F0502020204030204" pitchFamily="34" charset="0"/>
            </a:rPr>
            <a:t>detection</a:t>
          </a:r>
          <a:r>
            <a:rPr lang="en-US" sz="1600" b="1" kern="1200" dirty="0">
              <a:solidFill>
                <a:schemeClr val="tx1"/>
              </a:solidFill>
              <a:latin typeface="Calibri" panose="020F0502020204030204" pitchFamily="34" charset="0"/>
              <a:cs typeface="Calibri" panose="020F0502020204030204" pitchFamily="34" charset="0"/>
            </a:rPr>
            <a:t> </a:t>
          </a:r>
          <a:r>
            <a:rPr lang="en-US" sz="1600" b="1" kern="1200" dirty="0">
              <a:latin typeface="Calibri" panose="020F0502020204030204" pitchFamily="34" charset="0"/>
              <a:cs typeface="Calibri" panose="020F0502020204030204" pitchFamily="34" charset="0"/>
            </a:rPr>
            <a:t>(“</a:t>
          </a:r>
          <a:r>
            <a:rPr lang="en-US" sz="1600" b="1" kern="1200" dirty="0">
              <a:solidFill>
                <a:srgbClr val="000000">
                  <a:hueOff val="0"/>
                  <a:satOff val="0"/>
                  <a:lumOff val="0"/>
                  <a:alphaOff val="0"/>
                </a:srgbClr>
              </a:solidFill>
              <a:latin typeface="Calibri" panose="020F0502020204030204" pitchFamily="34" charset="0"/>
              <a:ea typeface="+mn-ea"/>
              <a:cs typeface="Calibri" panose="020F0502020204030204" pitchFamily="34" charset="0"/>
            </a:rPr>
            <a:t>COVID-19” </a:t>
          </a:r>
          <a:r>
            <a:rPr lang="en-US" sz="1600" b="1" kern="1200" dirty="0">
              <a:latin typeface="Calibri" panose="020F0502020204030204" pitchFamily="34" charset="0"/>
              <a:cs typeface="Calibri" panose="020F0502020204030204" pitchFamily="34" charset="0"/>
            </a:rPr>
            <a:t>or </a:t>
          </a:r>
          <a:r>
            <a:rPr lang="en-US" sz="1600" b="1" kern="1200" dirty="0">
              <a:solidFill>
                <a:srgbClr val="000000">
                  <a:hueOff val="0"/>
                  <a:satOff val="0"/>
                  <a:lumOff val="0"/>
                  <a:alphaOff val="0"/>
                </a:srgbClr>
              </a:solidFill>
              <a:latin typeface="Calibri" panose="020F0502020204030204" pitchFamily="34" charset="0"/>
              <a:ea typeface="+mn-ea"/>
              <a:cs typeface="Calibri" panose="020F0502020204030204" pitchFamily="34" charset="0"/>
            </a:rPr>
            <a:t>“non-COVID-19</a:t>
          </a:r>
          <a:r>
            <a:rPr lang="en-US" sz="1600" b="1" kern="1200" dirty="0">
              <a:latin typeface="Calibri" panose="020F0502020204030204" pitchFamily="34" charset="0"/>
              <a:cs typeface="Calibri" panose="020F0502020204030204" pitchFamily="34" charset="0"/>
            </a:rPr>
            <a:t>”)</a:t>
          </a:r>
          <a:endParaRPr lang="es-ES" sz="1600" b="0" kern="1200" dirty="0"/>
        </a:p>
      </dsp:txBody>
      <dsp:txXfrm>
        <a:off x="0" y="470416"/>
        <a:ext cx="7225548" cy="3627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011B42-9797-4386-9A96-D7561CAF9DAB}">
      <dsp:nvSpPr>
        <dsp:cNvPr id="0" name=""/>
        <dsp:cNvSpPr/>
      </dsp:nvSpPr>
      <dsp:spPr>
        <a:xfrm>
          <a:off x="0" y="0"/>
          <a:ext cx="6096000" cy="327969"/>
        </a:xfrm>
        <a:prstGeom prst="roundRect">
          <a:avLst/>
        </a:prstGeom>
        <a:solidFill>
          <a:srgbClr val="006D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solidFill>
                <a:schemeClr val="bg1"/>
              </a:solidFill>
            </a:rPr>
            <a:t>APLICACIONES CLASIFICACIÓN BINARIA</a:t>
          </a:r>
          <a:endParaRPr lang="es-ES" sz="1800" kern="1200" dirty="0">
            <a:solidFill>
              <a:schemeClr val="bg1"/>
            </a:solidFill>
          </a:endParaRPr>
        </a:p>
      </dsp:txBody>
      <dsp:txXfrm>
        <a:off x="16010" y="16010"/>
        <a:ext cx="6063980" cy="295949"/>
      </dsp:txXfrm>
    </dsp:sp>
    <dsp:sp modelId="{3A66FC81-EEF8-4385-9457-AD4FFEA63152}">
      <dsp:nvSpPr>
        <dsp:cNvPr id="0" name=""/>
        <dsp:cNvSpPr/>
      </dsp:nvSpPr>
      <dsp:spPr>
        <a:xfrm>
          <a:off x="0" y="344870"/>
          <a:ext cx="6096000" cy="747477"/>
        </a:xfrm>
        <a:prstGeom prst="rect">
          <a:avLst/>
        </a:prstGeom>
        <a:solidFill>
          <a:schemeClr val="bg1">
            <a:lumMod val="9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935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b="1" kern="1200" dirty="0">
              <a:solidFill>
                <a:srgbClr val="006DA5"/>
              </a:solidFill>
            </a:rPr>
            <a:t>Detección de clientes descontentos </a:t>
          </a:r>
          <a:r>
            <a:rPr lang="es-ES" sz="1600" b="1" kern="1200" dirty="0"/>
            <a:t>(“contento” o “no contento”)</a:t>
          </a:r>
          <a:endParaRPr lang="es-ES" sz="1600" kern="1200" dirty="0"/>
        </a:p>
      </dsp:txBody>
      <dsp:txXfrm>
        <a:off x="0" y="344870"/>
        <a:ext cx="6096000" cy="74747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700B8-7F3C-47F0-AA1E-57ACBB00BC09}">
      <dsp:nvSpPr>
        <dsp:cNvPr id="0" name=""/>
        <dsp:cNvSpPr/>
      </dsp:nvSpPr>
      <dsp:spPr>
        <a:xfrm>
          <a:off x="0" y="84368"/>
          <a:ext cx="6096000" cy="382103"/>
        </a:xfrm>
        <a:prstGeom prst="roundRect">
          <a:avLst/>
        </a:prstGeom>
        <a:solidFill>
          <a:srgbClr val="006D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solidFill>
                <a:schemeClr val="bg1"/>
              </a:solidFill>
            </a:rPr>
            <a:t>APLICACIONES CLASIFICACIÓN MULTI-CLASE</a:t>
          </a:r>
          <a:endParaRPr lang="es-ES" sz="1800" kern="1200" dirty="0">
            <a:solidFill>
              <a:schemeClr val="bg1"/>
            </a:solidFill>
          </a:endParaRPr>
        </a:p>
      </dsp:txBody>
      <dsp:txXfrm>
        <a:off x="18653" y="103021"/>
        <a:ext cx="6058694" cy="344797"/>
      </dsp:txXfrm>
    </dsp:sp>
    <dsp:sp modelId="{8488430D-677C-4B03-86AF-A2292DA1020F}">
      <dsp:nvSpPr>
        <dsp:cNvPr id="0" name=""/>
        <dsp:cNvSpPr/>
      </dsp:nvSpPr>
      <dsp:spPr>
        <a:xfrm>
          <a:off x="0" y="466472"/>
          <a:ext cx="6096000" cy="1324800"/>
        </a:xfrm>
        <a:prstGeom prst="rect">
          <a:avLst/>
        </a:prstGeom>
        <a:solidFill>
          <a:schemeClr val="bg1">
            <a:lumMod val="9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935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Reconocimiento de imágenes: identificar si se trata de un perro, gato, elefante o serpiente. </a:t>
          </a:r>
        </a:p>
        <a:p>
          <a:pPr marL="171450" lvl="1" indent="-171450" algn="l" defTabSz="711200">
            <a:lnSpc>
              <a:spcPct val="90000"/>
            </a:lnSpc>
            <a:spcBef>
              <a:spcPct val="0"/>
            </a:spcBef>
            <a:spcAft>
              <a:spcPct val="20000"/>
            </a:spcAft>
            <a:buChar char="•"/>
          </a:pPr>
          <a:r>
            <a:rPr lang="es-ES" sz="1600" kern="1200" dirty="0"/>
            <a:t>Clasificación de caras (</a:t>
          </a:r>
          <a:r>
            <a:rPr lang="es-ES" sz="1600" kern="1200" dirty="0" err="1"/>
            <a:t>Image</a:t>
          </a:r>
          <a:r>
            <a:rPr lang="es-ES" sz="1600" kern="1200" dirty="0"/>
            <a:t> </a:t>
          </a:r>
          <a:r>
            <a:rPr lang="es-ES" sz="1600" kern="1200" dirty="0" err="1"/>
            <a:t>recognition</a:t>
          </a:r>
          <a:r>
            <a:rPr lang="es-ES" sz="1600" kern="1200" dirty="0"/>
            <a:t>).</a:t>
          </a:r>
        </a:p>
        <a:p>
          <a:pPr marL="171450" lvl="1" indent="-171450" algn="l" defTabSz="711200">
            <a:lnSpc>
              <a:spcPct val="90000"/>
            </a:lnSpc>
            <a:spcBef>
              <a:spcPct val="0"/>
            </a:spcBef>
            <a:spcAft>
              <a:spcPct val="20000"/>
            </a:spcAft>
            <a:buChar char="•"/>
          </a:pPr>
          <a:r>
            <a:rPr lang="es-ES" sz="1600" b="1" kern="1200" dirty="0">
              <a:solidFill>
                <a:srgbClr val="006DA5"/>
              </a:solidFill>
            </a:rPr>
            <a:t>Clasificación de las especies de plantas</a:t>
          </a:r>
        </a:p>
        <a:p>
          <a:pPr marL="171450" lvl="1" indent="-171450" algn="l" defTabSz="711200">
            <a:lnSpc>
              <a:spcPct val="90000"/>
            </a:lnSpc>
            <a:spcBef>
              <a:spcPct val="0"/>
            </a:spcBef>
            <a:spcAft>
              <a:spcPct val="20000"/>
            </a:spcAft>
            <a:buChar char="•"/>
          </a:pPr>
          <a:r>
            <a:rPr lang="es-ES" sz="1600" b="0" kern="1200" dirty="0"/>
            <a:t>Reconocimiento óptico de caracteres</a:t>
          </a:r>
        </a:p>
      </dsp:txBody>
      <dsp:txXfrm>
        <a:off x="0" y="466472"/>
        <a:ext cx="6096000" cy="132480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8700B8-7F3C-47F0-AA1E-57ACBB00BC09}">
      <dsp:nvSpPr>
        <dsp:cNvPr id="0" name=""/>
        <dsp:cNvSpPr/>
      </dsp:nvSpPr>
      <dsp:spPr>
        <a:xfrm>
          <a:off x="0" y="84368"/>
          <a:ext cx="6096000" cy="382103"/>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solidFill>
                <a:schemeClr val="bg1"/>
              </a:solidFill>
            </a:rPr>
            <a:t>APLICACIONES CLASIFICACIÓN MULTI-CLASE</a:t>
          </a:r>
          <a:endParaRPr lang="es-ES" sz="1800" kern="1200" dirty="0">
            <a:solidFill>
              <a:schemeClr val="bg1"/>
            </a:solidFill>
          </a:endParaRPr>
        </a:p>
      </dsp:txBody>
      <dsp:txXfrm>
        <a:off x="18653" y="103021"/>
        <a:ext cx="6058694" cy="344797"/>
      </dsp:txXfrm>
    </dsp:sp>
    <dsp:sp modelId="{8488430D-677C-4B03-86AF-A2292DA1020F}">
      <dsp:nvSpPr>
        <dsp:cNvPr id="0" name=""/>
        <dsp:cNvSpPr/>
      </dsp:nvSpPr>
      <dsp:spPr>
        <a:xfrm>
          <a:off x="0" y="466472"/>
          <a:ext cx="6096000" cy="1324800"/>
        </a:xfrm>
        <a:prstGeom prst="rect">
          <a:avLst/>
        </a:prstGeom>
        <a:solidFill>
          <a:schemeClr val="bg1">
            <a:lumMod val="9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935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s-ES" sz="1600" kern="1200" dirty="0"/>
            <a:t>Reconocimiento de imágenes: identificar si se trata de un perro, gato, elefante o serpiente. </a:t>
          </a:r>
        </a:p>
        <a:p>
          <a:pPr marL="171450" lvl="1" indent="-171450" algn="l" defTabSz="711200">
            <a:lnSpc>
              <a:spcPct val="90000"/>
            </a:lnSpc>
            <a:spcBef>
              <a:spcPct val="0"/>
            </a:spcBef>
            <a:spcAft>
              <a:spcPct val="20000"/>
            </a:spcAft>
            <a:buChar char="•"/>
          </a:pPr>
          <a:r>
            <a:rPr lang="es-ES" sz="1600" kern="1200" dirty="0"/>
            <a:t>Clasificación de caras (</a:t>
          </a:r>
          <a:r>
            <a:rPr lang="es-ES" sz="1600" kern="1200" dirty="0" err="1"/>
            <a:t>Image</a:t>
          </a:r>
          <a:r>
            <a:rPr lang="es-ES" sz="1600" kern="1200" dirty="0"/>
            <a:t> </a:t>
          </a:r>
          <a:r>
            <a:rPr lang="es-ES" sz="1600" kern="1200" dirty="0" err="1"/>
            <a:t>recognition</a:t>
          </a:r>
          <a:r>
            <a:rPr lang="es-ES" sz="1600" kern="1200" dirty="0"/>
            <a:t>).</a:t>
          </a:r>
        </a:p>
        <a:p>
          <a:pPr marL="171450" lvl="1" indent="-171450" algn="l" defTabSz="711200">
            <a:lnSpc>
              <a:spcPct val="90000"/>
            </a:lnSpc>
            <a:spcBef>
              <a:spcPct val="0"/>
            </a:spcBef>
            <a:spcAft>
              <a:spcPct val="20000"/>
            </a:spcAft>
            <a:buChar char="•"/>
          </a:pPr>
          <a:r>
            <a:rPr lang="es-ES" sz="1600" kern="1200" dirty="0"/>
            <a:t>Clasificación de las especies de plantas</a:t>
          </a:r>
        </a:p>
        <a:p>
          <a:pPr marL="171450" lvl="1" indent="-171450" algn="l" defTabSz="711200">
            <a:lnSpc>
              <a:spcPct val="90000"/>
            </a:lnSpc>
            <a:spcBef>
              <a:spcPct val="0"/>
            </a:spcBef>
            <a:spcAft>
              <a:spcPct val="20000"/>
            </a:spcAft>
            <a:buChar char="•"/>
          </a:pPr>
          <a:r>
            <a:rPr lang="es-ES" sz="1600" b="1" kern="1200" dirty="0">
              <a:solidFill>
                <a:srgbClr val="006DA5"/>
              </a:solidFill>
            </a:rPr>
            <a:t>Reconocimiento óptico de caracteres</a:t>
          </a:r>
        </a:p>
      </dsp:txBody>
      <dsp:txXfrm>
        <a:off x="0" y="466472"/>
        <a:ext cx="6096000" cy="132480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7831C-5D36-49B8-8D94-DB04486992E9}">
      <dsp:nvSpPr>
        <dsp:cNvPr id="0" name=""/>
        <dsp:cNvSpPr/>
      </dsp:nvSpPr>
      <dsp:spPr>
        <a:xfrm>
          <a:off x="0" y="0"/>
          <a:ext cx="7157248" cy="392550"/>
        </a:xfrm>
        <a:prstGeom prst="roundRect">
          <a:avLst/>
        </a:prstGeom>
        <a:solidFill>
          <a:srgbClr val="006D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solidFill>
                <a:schemeClr val="bg1"/>
              </a:solidFill>
            </a:rPr>
            <a:t>APLICACIONES CLASIFICACIÓN MULTI-ETIQUETA</a:t>
          </a:r>
          <a:endParaRPr lang="es-ES" sz="1800" kern="1200" dirty="0">
            <a:solidFill>
              <a:schemeClr val="bg1"/>
            </a:solidFill>
          </a:endParaRPr>
        </a:p>
      </dsp:txBody>
      <dsp:txXfrm>
        <a:off x="19163" y="19163"/>
        <a:ext cx="7118922" cy="354224"/>
      </dsp:txXfrm>
    </dsp:sp>
    <dsp:sp modelId="{BBD0BFC3-F9D4-49A9-85EC-EA6E18608F88}">
      <dsp:nvSpPr>
        <dsp:cNvPr id="0" name=""/>
        <dsp:cNvSpPr/>
      </dsp:nvSpPr>
      <dsp:spPr>
        <a:xfrm>
          <a:off x="0" y="510699"/>
          <a:ext cx="7157248" cy="493927"/>
        </a:xfrm>
        <a:prstGeom prst="rect">
          <a:avLst/>
        </a:prstGeom>
        <a:solidFill>
          <a:schemeClr val="bg1">
            <a:lumMod val="9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227243"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err="1">
              <a:solidFill>
                <a:srgbClr val="006DA5"/>
              </a:solidFill>
            </a:rPr>
            <a:t>Reconocimiento</a:t>
          </a:r>
          <a:r>
            <a:rPr lang="en-US" sz="1600" kern="1200" dirty="0"/>
            <a:t> de </a:t>
          </a:r>
          <a:r>
            <a:rPr lang="en-US" sz="1600" kern="1200" dirty="0" err="1"/>
            <a:t>múltiples</a:t>
          </a:r>
          <a:r>
            <a:rPr lang="en-US" sz="1600" kern="1200" dirty="0"/>
            <a:t> </a:t>
          </a:r>
          <a:r>
            <a:rPr lang="en-US" sz="1600" kern="1200" dirty="0" err="1"/>
            <a:t>objetos</a:t>
          </a:r>
          <a:r>
            <a:rPr lang="en-US" sz="1600" kern="1200" dirty="0"/>
            <a:t> </a:t>
          </a:r>
          <a:r>
            <a:rPr lang="en-US" sz="1600" kern="1200" dirty="0" err="1"/>
            <a:t>conocidos</a:t>
          </a:r>
          <a:r>
            <a:rPr lang="en-US" sz="1600" kern="1200" dirty="0"/>
            <a:t> </a:t>
          </a:r>
          <a:r>
            <a:rPr lang="en-US" sz="1600" kern="1200" dirty="0" err="1"/>
            <a:t>en</a:t>
          </a:r>
          <a:r>
            <a:rPr lang="en-US" sz="1600" kern="1200" dirty="0"/>
            <a:t> </a:t>
          </a:r>
          <a:r>
            <a:rPr lang="en-US" sz="1600" kern="1200" dirty="0" err="1"/>
            <a:t>una</a:t>
          </a:r>
          <a:r>
            <a:rPr lang="en-US" sz="1600" kern="1200" dirty="0"/>
            <a:t> </a:t>
          </a:r>
          <a:r>
            <a:rPr lang="en-US" sz="1600" kern="1200" dirty="0" err="1"/>
            <a:t>fotografía</a:t>
          </a:r>
          <a:r>
            <a:rPr lang="en-US" sz="1600" kern="1200" dirty="0"/>
            <a:t> (</a:t>
          </a:r>
          <a:r>
            <a:rPr lang="en-US" sz="1600" kern="1200" dirty="0" err="1"/>
            <a:t>bicicleta</a:t>
          </a:r>
          <a:r>
            <a:rPr lang="en-US" sz="1600" kern="1200" dirty="0"/>
            <a:t>, </a:t>
          </a:r>
          <a:r>
            <a:rPr lang="en-US" sz="1600" kern="1200" dirty="0" err="1"/>
            <a:t>manzana</a:t>
          </a:r>
          <a:r>
            <a:rPr lang="en-US" sz="1600" kern="1200" dirty="0"/>
            <a:t>, persona…).</a:t>
          </a:r>
          <a:endParaRPr lang="es-ES" sz="1600" kern="1200" dirty="0"/>
        </a:p>
      </dsp:txBody>
      <dsp:txXfrm>
        <a:off x="0" y="510699"/>
        <a:ext cx="7157248" cy="49392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7831C-5D36-49B8-8D94-DB04486992E9}">
      <dsp:nvSpPr>
        <dsp:cNvPr id="0" name=""/>
        <dsp:cNvSpPr/>
      </dsp:nvSpPr>
      <dsp:spPr>
        <a:xfrm>
          <a:off x="0" y="72739"/>
          <a:ext cx="6096000" cy="375011"/>
        </a:xfrm>
        <a:prstGeom prst="roundRect">
          <a:avLst/>
        </a:prstGeom>
        <a:solidFill>
          <a:srgbClr val="006DA5"/>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s-ES" sz="1800" b="1" kern="1200" dirty="0">
              <a:solidFill>
                <a:schemeClr val="bg1"/>
              </a:solidFill>
            </a:rPr>
            <a:t>APLICACIONES CLASIFICACIÓN MULTI-ETIQUETA</a:t>
          </a:r>
          <a:endParaRPr lang="es-ES" sz="1800" kern="1200" dirty="0">
            <a:solidFill>
              <a:schemeClr val="bg1"/>
            </a:solidFill>
          </a:endParaRPr>
        </a:p>
      </dsp:txBody>
      <dsp:txXfrm>
        <a:off x="18307" y="91046"/>
        <a:ext cx="6059386" cy="338397"/>
      </dsp:txXfrm>
    </dsp:sp>
    <dsp:sp modelId="{BBD0BFC3-F9D4-49A9-85EC-EA6E18608F88}">
      <dsp:nvSpPr>
        <dsp:cNvPr id="0" name=""/>
        <dsp:cNvSpPr/>
      </dsp:nvSpPr>
      <dsp:spPr>
        <a:xfrm>
          <a:off x="0" y="533003"/>
          <a:ext cx="6096000" cy="594241"/>
        </a:xfrm>
        <a:prstGeom prst="rect">
          <a:avLst/>
        </a:prstGeom>
        <a:solidFill>
          <a:schemeClr val="bg1">
            <a:lumMod val="9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93548"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solidFill>
                <a:srgbClr val="006DA5"/>
              </a:solidFill>
            </a:rPr>
            <a:t>Clasificación de </a:t>
          </a:r>
          <a:r>
            <a:rPr lang="en-US" sz="1600" b="1" kern="1200" dirty="0" err="1">
              <a:solidFill>
                <a:srgbClr val="006DA5"/>
              </a:solidFill>
            </a:rPr>
            <a:t>noticias</a:t>
          </a:r>
          <a:r>
            <a:rPr lang="en-US" sz="1600" kern="1200" dirty="0"/>
            <a:t>: un </a:t>
          </a:r>
          <a:r>
            <a:rPr lang="en-US" sz="1600" kern="1200" dirty="0" err="1"/>
            <a:t>artículo</a:t>
          </a:r>
          <a:r>
            <a:rPr lang="en-US" sz="1600" kern="1200" dirty="0"/>
            <a:t> </a:t>
          </a:r>
          <a:r>
            <a:rPr lang="en-US" sz="1600" kern="1200" dirty="0" err="1"/>
            <a:t>puede</a:t>
          </a:r>
          <a:r>
            <a:rPr lang="en-US" sz="1600" kern="1200" dirty="0"/>
            <a:t> ser </a:t>
          </a:r>
          <a:r>
            <a:rPr lang="en-US" sz="1600" kern="1200" dirty="0" err="1"/>
            <a:t>sobre</a:t>
          </a:r>
          <a:r>
            <a:rPr lang="en-US" sz="1600" kern="1200" dirty="0"/>
            <a:t> </a:t>
          </a:r>
          <a:r>
            <a:rPr lang="en-US" sz="1600" b="1" kern="1200" dirty="0" err="1"/>
            <a:t>deportes</a:t>
          </a:r>
          <a:r>
            <a:rPr lang="en-US" sz="1600" kern="1200" dirty="0"/>
            <a:t>, una </a:t>
          </a:r>
          <a:r>
            <a:rPr lang="en-US" sz="1600" b="1" kern="1200" dirty="0"/>
            <a:t>persona</a:t>
          </a:r>
          <a:r>
            <a:rPr lang="en-US" sz="1600" kern="1200" dirty="0"/>
            <a:t> y un </a:t>
          </a:r>
          <a:r>
            <a:rPr lang="en-US" sz="1600" b="1" kern="1200" dirty="0" err="1"/>
            <a:t>lugar</a:t>
          </a:r>
          <a:r>
            <a:rPr lang="en-US" sz="1600" kern="1200" dirty="0"/>
            <a:t> al </a:t>
          </a:r>
          <a:r>
            <a:rPr lang="en-US" sz="1600" kern="1200" dirty="0" err="1"/>
            <a:t>mismo</a:t>
          </a:r>
          <a:r>
            <a:rPr lang="en-US" sz="1600" kern="1200" dirty="0"/>
            <a:t> </a:t>
          </a:r>
          <a:r>
            <a:rPr lang="en-US" sz="1600" kern="1200" dirty="0" err="1"/>
            <a:t>tiempo</a:t>
          </a:r>
          <a:r>
            <a:rPr lang="en-US" sz="1600" kern="1200" dirty="0"/>
            <a:t>.</a:t>
          </a:r>
          <a:endParaRPr lang="es-ES" sz="1600" kern="1200" dirty="0"/>
        </a:p>
      </dsp:txBody>
      <dsp:txXfrm>
        <a:off x="0" y="533003"/>
        <a:ext cx="6096000" cy="594241"/>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es-ES"/>
          </a:p>
        </p:txBody>
      </p:sp>
      <p:sp>
        <p:nvSpPr>
          <p:cNvPr id="3" name="Marcador de fecha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2A6BC019-1E72-4903-8B7A-00363907A5D3}" type="datetimeFigureOut">
              <a:rPr lang="es-ES" smtClean="0"/>
              <a:t>15/12/2022</a:t>
            </a:fld>
            <a:endParaRPr lang="es-ES"/>
          </a:p>
        </p:txBody>
      </p:sp>
      <p:sp>
        <p:nvSpPr>
          <p:cNvPr id="4" name="Marcador de imagen de diapositiva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es-ES"/>
          </a:p>
        </p:txBody>
      </p:sp>
      <p:sp>
        <p:nvSpPr>
          <p:cNvPr id="5" name="Marcador de notas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es-ES"/>
          </a:p>
        </p:txBody>
      </p:sp>
      <p:sp>
        <p:nvSpPr>
          <p:cNvPr id="7" name="Marcador de número de diapositiva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5BC05090-5C0E-45B5-BB81-37C4A9E4751F}" type="slidenum">
              <a:rPr lang="es-ES" smtClean="0"/>
              <a:t>‹Nº›</a:t>
            </a:fld>
            <a:endParaRPr lang="es-ES"/>
          </a:p>
        </p:txBody>
      </p:sp>
    </p:spTree>
    <p:extLst>
      <p:ext uri="{BB962C8B-B14F-4D97-AF65-F5344CB8AC3E}">
        <p14:creationId xmlns:p14="http://schemas.microsoft.com/office/powerpoint/2010/main" val="27587648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machinelearningmastery.com/types-of-classification-in-machine-learning/"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machinelearningmastery.com/types-of-classification-in-machine-learning/"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machinelearningmastery.com/types-of-classification-in-machine-learning/"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chinelearningmastery.com/types-of-classification-in-machine-learning/"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faculty.ucmerced.edu/mcarreira-perpinan/teaching/CSE176/lecturenotes.pdf" TargetMode="External"/><Relationship Id="rId7" Type="http://schemas.openxmlformats.org/officeDocument/2006/relationships/hyperlink" Target="https://www.edureka.co/blog/classification-algorithms/" TargetMode="External"/><Relationship Id="rId2" Type="http://schemas.openxmlformats.org/officeDocument/2006/relationships/slide" Target="../slides/slide26.xml"/><Relationship Id="rId1" Type="http://schemas.openxmlformats.org/officeDocument/2006/relationships/notesMaster" Target="../notesMasters/notesMaster1.xml"/><Relationship Id="rId6" Type="http://schemas.openxmlformats.org/officeDocument/2006/relationships/hyperlink" Target="https://stackabuse.com/overview-of-classification-methods-in-python-with-scikit-learn/#:~:text=Scikit%2DLearn%20is%20a%20library,and%20other%20machine%20learning%20tasks." TargetMode="External"/><Relationship Id="rId5" Type="http://schemas.openxmlformats.org/officeDocument/2006/relationships/hyperlink" Target="https://machinelearningmastery.com/types-of-classification-in-machine-learning/" TargetMode="External"/><Relationship Id="rId4" Type="http://schemas.openxmlformats.org/officeDocument/2006/relationships/hyperlink" Target="https://data-flair.training/blogs/machine-learning-classification-algorithms/"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eremykun.com/2017/06/05/formulating-the-support-vector-machine-optimization-problem/" TargetMode="External"/><Relationship Id="rId2" Type="http://schemas.openxmlformats.org/officeDocument/2006/relationships/slide" Target="../slides/slide27.xml"/><Relationship Id="rId1" Type="http://schemas.openxmlformats.org/officeDocument/2006/relationships/notesMaster" Target="../notesMasters/notesMaster1.xml"/><Relationship Id="rId5" Type="http://schemas.openxmlformats.org/officeDocument/2006/relationships/hyperlink" Target="https://www.youtube.com/watch?v=Y6RRHw9uN9o" TargetMode="External"/><Relationship Id="rId4" Type="http://schemas.openxmlformats.org/officeDocument/2006/relationships/hyperlink" Target="https://medium.com/datos-y-ciencia/aprendizaje-supervisado-introducci%C3%B3n-a-la-clasificaci%C3%B3n-y-principales-algoritmos-dadee99c9407"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owardsdatascience.com/support-vector-machines-svm-c9ef22815589"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youtube.com/watch?v=4HKqjENq9OU"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deepai.org/machine-learning-glossary-and-terms/multilayer-pceptron"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AZEfmoWBXwg"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faculty.ucmerced.edu/mcarreira-perpinan/teaching/CSE176/lecturenotes.pdf" TargetMode="External"/><Relationship Id="rId7" Type="http://schemas.openxmlformats.org/officeDocument/2006/relationships/hyperlink" Target="https://www.edureka.co/blog/classification-algorithms/" TargetMode="External"/><Relationship Id="rId2" Type="http://schemas.openxmlformats.org/officeDocument/2006/relationships/slide" Target="../slides/slide34.xml"/><Relationship Id="rId1" Type="http://schemas.openxmlformats.org/officeDocument/2006/relationships/notesMaster" Target="../notesMasters/notesMaster1.xml"/><Relationship Id="rId6" Type="http://schemas.openxmlformats.org/officeDocument/2006/relationships/hyperlink" Target="https://stackabuse.com/overview-of-classification-methods-in-python-with-scikit-learn/#:~:text=Scikit%2DLearn%20is%20a%20library,and%20other%20machine%20learning%20tasks." TargetMode="External"/><Relationship Id="rId5" Type="http://schemas.openxmlformats.org/officeDocument/2006/relationships/hyperlink" Target="https://machinelearningmastery.com/types-of-classification-in-machine-learning/" TargetMode="External"/><Relationship Id="rId4" Type="http://schemas.openxmlformats.org/officeDocument/2006/relationships/hyperlink" Target="https://data-flair.training/blogs/machine-learning-classification-algorithms/"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manisha-sirsat.blogspot.com/2019/04/confusion-matrix.html"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manisha-sirsat.blogspot.com/2019/04/confusion-matrix.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manisha-sirsat.blogspot.com/2019/04/confusion-matrix.html" TargetMode="External"/><Relationship Id="rId2" Type="http://schemas.openxmlformats.org/officeDocument/2006/relationships/slide" Target="../slides/slide39.xml"/><Relationship Id="rId1" Type="http://schemas.openxmlformats.org/officeDocument/2006/relationships/notesMaster" Target="../notesMasters/notesMaster1.xml"/><Relationship Id="rId4" Type="http://schemas.openxmlformats.org/officeDocument/2006/relationships/hyperlink" Target="https://towardsdatascience.com/accuracy-paradox-897a69e2dd9b"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medium.com/u/4a6d37f6a52b?source=post_page-----897a69e2dd9b--------------------------------"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uiltin.com/data-science/supervised-machine-learning-classification"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scikit-learn.org/stable/modules/multiclass.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platzi.com/cursos/python/" TargetMode="External"/><Relationship Id="rId2" Type="http://schemas.openxmlformats.org/officeDocument/2006/relationships/slide" Target="../slides/slide47.xml"/><Relationship Id="rId1" Type="http://schemas.openxmlformats.org/officeDocument/2006/relationships/notesMaster" Target="../notesMasters/notesMaster1.xml"/><Relationship Id="rId4" Type="http://schemas.openxmlformats.org/officeDocument/2006/relationships/hyperlink" Target="https://platzi.com/clases/keras-neural-networks/"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builtin.com/data-science/supervised-machine-learning-classification"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matemovil.com/variables-estadisticas-ejemplos-y-ejercicios/" TargetMode="External"/><Relationship Id="rId2" Type="http://schemas.openxmlformats.org/officeDocument/2006/relationships/slide" Target="../slides/slide7.xml"/><Relationship Id="rId1" Type="http://schemas.openxmlformats.org/officeDocument/2006/relationships/notesMaster" Target="../notesMasters/notesMaster1.xml"/><Relationship Id="rId5" Type="http://schemas.openxmlformats.org/officeDocument/2006/relationships/hyperlink" Target="https://medium.com/datos-y-ciencia/machine-learning-c%C3%B3mo-desarrollar-un-modelo-desde-cero-cc17654f0d48" TargetMode="External"/><Relationship Id="rId4" Type="http://schemas.openxmlformats.org/officeDocument/2006/relationships/hyperlink" Target="https://scikit-learn.org/stable/modules/multiclass.html"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scikit-learn.org/stable/modules/multiclass.html"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machinelearningmastery.com/types-of-classification-in-machine-learning/"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machinelearningmastery.com/types-of-classification-in-machine-learning/"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machinelearningmastery.com/types-of-classification-in-machine-learning/"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61" name="Google Shape;61;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https://machinelearningmastery.com/types-of-classification-in-machine-learning/</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16</a:t>
            </a:fld>
            <a:endParaRPr lang="es-ES"/>
          </a:p>
        </p:txBody>
      </p:sp>
    </p:spTree>
    <p:extLst>
      <p:ext uri="{BB962C8B-B14F-4D97-AF65-F5344CB8AC3E}">
        <p14:creationId xmlns:p14="http://schemas.microsoft.com/office/powerpoint/2010/main" val="3669638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https://machinelearningmastery.com/types-of-classification-in-machine-learning/</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17</a:t>
            </a:fld>
            <a:endParaRPr lang="es-ES"/>
          </a:p>
        </p:txBody>
      </p:sp>
    </p:spTree>
    <p:extLst>
      <p:ext uri="{BB962C8B-B14F-4D97-AF65-F5344CB8AC3E}">
        <p14:creationId xmlns:p14="http://schemas.microsoft.com/office/powerpoint/2010/main" val="2546196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https://machinelearningmastery.com/types-of-classification-in-machine-learning/</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18</a:t>
            </a:fld>
            <a:endParaRPr lang="es-ES"/>
          </a:p>
        </p:txBody>
      </p:sp>
    </p:spTree>
    <p:extLst>
      <p:ext uri="{BB962C8B-B14F-4D97-AF65-F5344CB8AC3E}">
        <p14:creationId xmlns:p14="http://schemas.microsoft.com/office/powerpoint/2010/main" val="3082197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https://machinelearningmastery.com/types-of-classification-in-machine-learning/</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19</a:t>
            </a:fld>
            <a:endParaRPr lang="es-ES"/>
          </a:p>
        </p:txBody>
      </p:sp>
    </p:spTree>
    <p:extLst>
      <p:ext uri="{BB962C8B-B14F-4D97-AF65-F5344CB8AC3E}">
        <p14:creationId xmlns:p14="http://schemas.microsoft.com/office/powerpoint/2010/main" val="37532286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defTabSz="990478">
              <a:defRPr/>
            </a:pPr>
            <a:r>
              <a:rPr lang="en-US" dirty="0">
                <a:solidFill>
                  <a:srgbClr val="555555"/>
                </a:solidFill>
                <a:latin typeface="Helvetica Neue"/>
              </a:rPr>
              <a:t>Typically, imbalanced classification tasks are binary classification tasks where the majority of examples in the training dataset belong to the normal class and a minority of examples belong to the abnormal class.</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21</a:t>
            </a:fld>
            <a:endParaRPr lang="es-ES"/>
          </a:p>
        </p:txBody>
      </p:sp>
    </p:spTree>
    <p:extLst>
      <p:ext uri="{BB962C8B-B14F-4D97-AF65-F5344CB8AC3E}">
        <p14:creationId xmlns:p14="http://schemas.microsoft.com/office/powerpoint/2010/main" val="35557739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https://faculty.ucmerced.edu/mcarreira-perpinan/teaching/CSE176/lecturenotes.pdf</a:t>
            </a:r>
            <a:endParaRPr lang="es-ES" dirty="0"/>
          </a:p>
          <a:p>
            <a:r>
              <a:rPr lang="es-ES" dirty="0" err="1"/>
              <a:t>Definition</a:t>
            </a:r>
            <a:r>
              <a:rPr lang="es-ES" dirty="0"/>
              <a:t> of </a:t>
            </a:r>
            <a:r>
              <a:rPr lang="es-ES" dirty="0" err="1"/>
              <a:t>different</a:t>
            </a:r>
            <a:r>
              <a:rPr lang="es-ES" dirty="0"/>
              <a:t> ML </a:t>
            </a:r>
            <a:r>
              <a:rPr lang="es-ES" dirty="0" err="1"/>
              <a:t>classification</a:t>
            </a:r>
            <a:r>
              <a:rPr lang="es-ES" baseline="0" dirty="0"/>
              <a:t> </a:t>
            </a:r>
            <a:r>
              <a:rPr lang="es-ES" baseline="0" dirty="0" err="1"/>
              <a:t>algorithms</a:t>
            </a:r>
            <a:endParaRPr lang="es-ES" dirty="0"/>
          </a:p>
          <a:p>
            <a:r>
              <a:rPr lang="es-ES" dirty="0">
                <a:hlinkClick r:id="rId4"/>
              </a:rPr>
              <a:t>https://data-flair.training/blogs/machine-learning-classification-algorithms/</a:t>
            </a:r>
            <a:endParaRPr lang="es-ES" dirty="0"/>
          </a:p>
          <a:p>
            <a:endParaRPr lang="es-ES" dirty="0"/>
          </a:p>
          <a:p>
            <a:r>
              <a:rPr lang="es-ES" dirty="0" err="1"/>
              <a:t>Tasks</a:t>
            </a:r>
            <a:r>
              <a:rPr lang="es-ES" baseline="0" dirty="0"/>
              <a:t> of </a:t>
            </a:r>
            <a:r>
              <a:rPr lang="es-ES" baseline="0" dirty="0" err="1"/>
              <a:t>Classification</a:t>
            </a:r>
            <a:r>
              <a:rPr lang="es-ES" baseline="0" dirty="0"/>
              <a:t> ML</a:t>
            </a:r>
          </a:p>
          <a:p>
            <a:r>
              <a:rPr lang="es-ES" dirty="0">
                <a:hlinkClick r:id="rId5"/>
              </a:rPr>
              <a:t>https://machinelearningmastery.com/types-of-classification-in-machine-learning/</a:t>
            </a:r>
            <a:endParaRPr lang="es-ES" dirty="0"/>
          </a:p>
          <a:p>
            <a:endParaRPr lang="es-ES" dirty="0"/>
          </a:p>
          <a:p>
            <a:r>
              <a:rPr lang="es-ES" dirty="0" err="1"/>
              <a:t>Clasification</a:t>
            </a:r>
            <a:r>
              <a:rPr lang="es-ES" dirty="0"/>
              <a:t> of </a:t>
            </a:r>
            <a:r>
              <a:rPr lang="es-ES" dirty="0" err="1"/>
              <a:t>Algorithms</a:t>
            </a:r>
            <a:endParaRPr lang="es-ES" dirty="0"/>
          </a:p>
          <a:p>
            <a:endParaRPr lang="es-ES" dirty="0"/>
          </a:p>
          <a:p>
            <a:r>
              <a:rPr lang="es-ES" dirty="0">
                <a:hlinkClick r:id="rId6"/>
              </a:rPr>
              <a:t>https://stackabuse.com/overview-of-classification-methods-in-python-with-scikit-learn/#:~:text=Scikit%2DLearn%20is%20a%20library,and%20other%20machine%20learning%20tasks.</a:t>
            </a:r>
            <a:endParaRPr lang="es-ES" dirty="0"/>
          </a:p>
          <a:p>
            <a:r>
              <a:rPr lang="es-ES" dirty="0">
                <a:hlinkClick r:id="rId7"/>
              </a:rPr>
              <a:t>https://www.edureka.co/blog/classification-algorithms/</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26</a:t>
            </a:fld>
            <a:endParaRPr lang="es-ES"/>
          </a:p>
        </p:txBody>
      </p:sp>
    </p:spTree>
    <p:extLst>
      <p:ext uri="{BB962C8B-B14F-4D97-AF65-F5344CB8AC3E}">
        <p14:creationId xmlns:p14="http://schemas.microsoft.com/office/powerpoint/2010/main" val="5195604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300" b="1" dirty="0"/>
          </a:p>
          <a:p>
            <a:r>
              <a:rPr lang="en-US" sz="1300" b="1" dirty="0"/>
              <a:t>SVC es una </a:t>
            </a:r>
            <a:r>
              <a:rPr lang="en-US" sz="1300" b="1" dirty="0" err="1"/>
              <a:t>línea</a:t>
            </a:r>
            <a:r>
              <a:rPr lang="en-US" sz="1300" b="1" dirty="0"/>
              <a:t> </a:t>
            </a:r>
            <a:r>
              <a:rPr lang="en-US" sz="1300" b="1" dirty="0" err="1"/>
              <a:t>si</a:t>
            </a:r>
            <a:r>
              <a:rPr lang="en-US" sz="1300" b="1" dirty="0"/>
              <a:t> es de 2D. </a:t>
            </a:r>
          </a:p>
          <a:p>
            <a:r>
              <a:rPr lang="en-US" sz="1300" b="1" dirty="0"/>
              <a:t>Si es 3D es un </a:t>
            </a:r>
            <a:r>
              <a:rPr lang="en-US" sz="1300" b="1" dirty="0" err="1"/>
              <a:t>plano</a:t>
            </a:r>
            <a:r>
              <a:rPr lang="en-US" sz="1300" b="1" dirty="0"/>
              <a:t>.</a:t>
            </a:r>
          </a:p>
          <a:p>
            <a:endParaRPr lang="en-US" sz="1300" b="1" dirty="0"/>
          </a:p>
          <a:p>
            <a:r>
              <a:rPr lang="en-US" sz="1300" b="1" dirty="0"/>
              <a:t>Si </a:t>
            </a:r>
            <a:r>
              <a:rPr lang="en-US" sz="1300" b="1" dirty="0" err="1"/>
              <a:t>esta</a:t>
            </a:r>
            <a:r>
              <a:rPr lang="en-US" sz="1300" b="1" dirty="0"/>
              <a:t> </a:t>
            </a:r>
            <a:r>
              <a:rPr lang="en-US" sz="1300" b="1" dirty="0" err="1"/>
              <a:t>en</a:t>
            </a:r>
            <a:r>
              <a:rPr lang="en-US" sz="1300" b="1" dirty="0"/>
              <a:t> 4D o mas </a:t>
            </a:r>
            <a:r>
              <a:rPr lang="en-US" sz="1300" b="1" dirty="0" err="1"/>
              <a:t>dimensiones</a:t>
            </a:r>
            <a:r>
              <a:rPr lang="en-US" sz="1300" b="1" dirty="0"/>
              <a:t>, es un </a:t>
            </a:r>
            <a:r>
              <a:rPr lang="en-US" sz="1300" b="1" dirty="0" err="1"/>
              <a:t>hiperplano</a:t>
            </a:r>
            <a:endParaRPr lang="en-US" sz="1300" b="1" dirty="0"/>
          </a:p>
          <a:p>
            <a:endParaRPr lang="en-US" sz="1300" b="1" dirty="0"/>
          </a:p>
          <a:p>
            <a:r>
              <a:rPr lang="en-US" sz="1300" b="1" dirty="0"/>
              <a:t>Support Vector Machines</a:t>
            </a:r>
            <a:r>
              <a:rPr lang="en-US" sz="1300" dirty="0"/>
              <a:t> work by drawing a line between the different clusters of data points to group them into classes. Points on one side of the line will be one class and points on the other side belong to another class.</a:t>
            </a:r>
          </a:p>
          <a:p>
            <a:r>
              <a:rPr lang="en-US" sz="1300" dirty="0"/>
              <a:t>The classifier will try to maximize the distance between the line it draws and the points on either side of it, to increase its confidence in which points belong to which class. When the testing points are plotted, the side of the line they fall on is the class they are put in.</a:t>
            </a:r>
          </a:p>
          <a:p>
            <a:r>
              <a:rPr lang="es-ES" dirty="0">
                <a:hlinkClick r:id="rId3"/>
              </a:rPr>
              <a:t>https://jeremykun.com/2017/06/05/formulating-the-support-vector-machine-optimization-problem/</a:t>
            </a:r>
            <a:endParaRPr lang="en-US" dirty="0"/>
          </a:p>
          <a:p>
            <a:r>
              <a:rPr lang="es-ES" dirty="0">
                <a:hlinkClick r:id="rId4"/>
              </a:rPr>
              <a:t>https://medium.com/datos-y-ciencia/aprendizaje-supervisado-introducci%C3%B3n-a-la-clasificaci%C3%B3n-y-principales-algoritmos-dadee99c9407</a:t>
            </a:r>
            <a:endParaRPr lang="en-US" dirty="0"/>
          </a:p>
          <a:p>
            <a:endParaRPr lang="en-US" dirty="0"/>
          </a:p>
          <a:p>
            <a:r>
              <a:rPr lang="es-ES" dirty="0">
                <a:hlinkClick r:id="rId5"/>
              </a:rPr>
              <a:t>https://www.youtube.com/watch?v=Y6RRHw9uN9o</a:t>
            </a:r>
            <a:endParaRPr lang="es-ES" dirty="0"/>
          </a:p>
          <a:p>
            <a:endParaRPr lang="es-ES" dirty="0"/>
          </a:p>
          <a:p>
            <a:endParaRPr lang="es-ES" dirty="0"/>
          </a:p>
          <a:p>
            <a:r>
              <a:rPr lang="es-ES" sz="1200" b="0" i="0" u="none" strike="noStrike" kern="1200" baseline="0" dirty="0">
                <a:solidFill>
                  <a:schemeClr val="tx1"/>
                </a:solidFill>
                <a:latin typeface="+mn-lt"/>
                <a:ea typeface="+mn-ea"/>
                <a:cs typeface="+mn-cs"/>
              </a:rPr>
              <a:t>Propuestas a mediados-finales de los 90s, con mucho auge en los 2000s</a:t>
            </a:r>
          </a:p>
          <a:p>
            <a:r>
              <a:rPr lang="es-ES" sz="1200" b="0" i="0" u="none" strike="noStrike" kern="1200" baseline="0" dirty="0">
                <a:solidFill>
                  <a:schemeClr val="tx1"/>
                </a:solidFill>
                <a:latin typeface="+mn-lt"/>
                <a:ea typeface="+mn-ea"/>
                <a:cs typeface="+mn-cs"/>
              </a:rPr>
              <a:t>○ Grandes prestaciones en aprendizaje supervisado</a:t>
            </a:r>
          </a:p>
          <a:p>
            <a:r>
              <a:rPr lang="es-ES" sz="1200" b="0" i="0" u="none" strike="noStrike" kern="1200" baseline="0" dirty="0">
                <a:solidFill>
                  <a:schemeClr val="tx1"/>
                </a:solidFill>
                <a:latin typeface="+mn-lt"/>
                <a:ea typeface="+mn-ea"/>
                <a:cs typeface="+mn-cs"/>
              </a:rPr>
              <a:t>○ Métodos </a:t>
            </a:r>
            <a:r>
              <a:rPr lang="es-ES" sz="1200" b="0" i="0" u="none" strike="noStrike" kern="1200" baseline="0" dirty="0" err="1">
                <a:solidFill>
                  <a:schemeClr val="tx1"/>
                </a:solidFill>
                <a:latin typeface="+mn-lt"/>
                <a:ea typeface="+mn-ea"/>
                <a:cs typeface="+mn-cs"/>
              </a:rPr>
              <a:t>Kernel</a:t>
            </a:r>
            <a:endParaRPr lang="es-ES" sz="1200" b="0" i="0" u="none" strike="noStrike" kern="1200" baseline="0" dirty="0">
              <a:solidFill>
                <a:schemeClr val="tx1"/>
              </a:solidFill>
              <a:latin typeface="+mn-lt"/>
              <a:ea typeface="+mn-ea"/>
              <a:cs typeface="+mn-cs"/>
            </a:endParaRP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Clasificador lineal definido por un hiperplano separador de máximo</a:t>
            </a:r>
          </a:p>
          <a:p>
            <a:r>
              <a:rPr lang="es-ES" sz="1200" b="0" i="0" u="none" strike="noStrike" kern="1200" baseline="0" dirty="0">
                <a:solidFill>
                  <a:schemeClr val="tx1"/>
                </a:solidFill>
                <a:latin typeface="+mn-lt"/>
                <a:ea typeface="+mn-ea"/>
                <a:cs typeface="+mn-cs"/>
              </a:rPr>
              <a:t>margen</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27</a:t>
            </a:fld>
            <a:endParaRPr lang="es-ES"/>
          </a:p>
        </p:txBody>
      </p:sp>
    </p:spTree>
    <p:extLst>
      <p:ext uri="{BB962C8B-B14F-4D97-AF65-F5344CB8AC3E}">
        <p14:creationId xmlns:p14="http://schemas.microsoft.com/office/powerpoint/2010/main" val="1283240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300" dirty="0"/>
              <a:t>Desafortunadamente los universos a estudiar no se suelen presentar en casos idílicos de dos dimensiones como en el ejemplo anterior, sino que un algoritmo SVM debe tratar con a) más de dos variables </a:t>
            </a:r>
            <a:r>
              <a:rPr lang="es-ES" sz="1300" dirty="0" err="1"/>
              <a:t>predictoras</a:t>
            </a:r>
            <a:r>
              <a:rPr lang="es-ES" sz="1300" dirty="0"/>
              <a:t>, b) curvas no lineales de separación, c) casos donde los conjuntos de datos no pueden ser completamente separados, d) clasificaciones en más de dos categorías.</a:t>
            </a:r>
          </a:p>
          <a:p>
            <a:endParaRPr lang="es-ES" sz="1300" dirty="0"/>
          </a:p>
          <a:p>
            <a:endParaRPr lang="es-ES" sz="1300" dirty="0"/>
          </a:p>
          <a:p>
            <a:r>
              <a:rPr lang="es-ES" sz="1300" dirty="0"/>
              <a:t>KERNEL Radial </a:t>
            </a:r>
            <a:r>
              <a:rPr lang="es-ES" sz="1300" dirty="0" err="1"/>
              <a:t>basis</a:t>
            </a:r>
            <a:r>
              <a:rPr lang="es-ES" sz="1300" dirty="0"/>
              <a:t> </a:t>
            </a:r>
            <a:r>
              <a:rPr lang="es-ES" sz="1300" dirty="0" err="1"/>
              <a:t>kernels</a:t>
            </a:r>
            <a:r>
              <a:rPr lang="es-ES" sz="1300" dirty="0"/>
              <a:t>: </a:t>
            </a:r>
          </a:p>
          <a:p>
            <a:r>
              <a:rPr lang="es-ES" sz="1300" dirty="0"/>
              <a:t>Mueve los datos a una dimensión superior sin hacer los cálculos realmente </a:t>
            </a:r>
          </a:p>
          <a:p>
            <a:r>
              <a:rPr lang="es-ES" sz="1300" dirty="0"/>
              <a:t>Valores altos de gamma tienden a </a:t>
            </a:r>
            <a:r>
              <a:rPr lang="es-ES" sz="1300" dirty="0" err="1"/>
              <a:t>overfit</a:t>
            </a:r>
            <a:r>
              <a:rPr lang="es-ES" sz="1300" dirty="0"/>
              <a:t>. Valores </a:t>
            </a:r>
            <a:r>
              <a:rPr lang="es-ES" sz="1300" dirty="0" err="1"/>
              <a:t>valores</a:t>
            </a:r>
            <a:r>
              <a:rPr lang="es-ES" sz="1300" dirty="0"/>
              <a:t>, a </a:t>
            </a:r>
            <a:r>
              <a:rPr lang="es-ES" sz="1300" dirty="0" err="1"/>
              <a:t>underfit</a:t>
            </a:r>
            <a:endParaRPr lang="es-ES" sz="1300" dirty="0"/>
          </a:p>
          <a:p>
            <a:endParaRPr lang="es-ES" sz="1300" dirty="0"/>
          </a:p>
          <a:p>
            <a:r>
              <a:rPr lang="es-ES" dirty="0">
                <a:hlinkClick r:id="rId3"/>
              </a:rPr>
              <a:t>https://towardsdatascience.com/support-vector-machines-svm-c9ef22815589</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28</a:t>
            </a:fld>
            <a:endParaRPr lang="es-ES"/>
          </a:p>
        </p:txBody>
      </p:sp>
    </p:spTree>
    <p:extLst>
      <p:ext uri="{BB962C8B-B14F-4D97-AF65-F5344CB8AC3E}">
        <p14:creationId xmlns:p14="http://schemas.microsoft.com/office/powerpoint/2010/main" val="32648468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sz="1300" b="1" dirty="0"/>
          </a:p>
          <a:p>
            <a:r>
              <a:rPr lang="en-US" sz="1300" b="1" dirty="0"/>
              <a:t>Features similarity. </a:t>
            </a:r>
            <a:r>
              <a:rPr lang="en-US" sz="1300" b="0" dirty="0"/>
              <a:t>Parameter </a:t>
            </a:r>
            <a:r>
              <a:rPr lang="en-US" sz="1300" b="0" dirty="0" err="1"/>
              <a:t>tunning</a:t>
            </a:r>
            <a:r>
              <a:rPr lang="en-US" sz="1300" b="0" dirty="0"/>
              <a:t> </a:t>
            </a:r>
            <a:r>
              <a:rPr lang="en-US" sz="1300" b="0" dirty="0" err="1"/>
              <a:t>importante</a:t>
            </a:r>
            <a:r>
              <a:rPr lang="en-US" sz="1300" b="0" dirty="0"/>
              <a:t> para decider el </a:t>
            </a:r>
            <a:r>
              <a:rPr lang="en-US" sz="1300" b="0" dirty="0" err="1"/>
              <a:t>numero</a:t>
            </a:r>
            <a:r>
              <a:rPr lang="en-US" sz="1300" b="0" dirty="0"/>
              <a:t> </a:t>
            </a:r>
            <a:r>
              <a:rPr lang="en-US" sz="1300" b="0" dirty="0" err="1"/>
              <a:t>optimo</a:t>
            </a:r>
            <a:r>
              <a:rPr lang="en-US" sz="1300" b="0" dirty="0"/>
              <a:t> k. </a:t>
            </a:r>
          </a:p>
          <a:p>
            <a:r>
              <a:rPr lang="en-US" sz="1300" b="0" dirty="0"/>
              <a:t>Si </a:t>
            </a:r>
            <a:r>
              <a:rPr lang="en-US" sz="1300" b="0" dirty="0" err="1"/>
              <a:t>escogemos</a:t>
            </a:r>
            <a:r>
              <a:rPr lang="en-US" sz="1300" b="0" dirty="0"/>
              <a:t> un </a:t>
            </a:r>
            <a:r>
              <a:rPr lang="en-US" sz="1300" b="0" dirty="0" err="1"/>
              <a:t>numero</a:t>
            </a:r>
            <a:r>
              <a:rPr lang="en-US" sz="1300" b="0" dirty="0"/>
              <a:t> </a:t>
            </a:r>
            <a:r>
              <a:rPr lang="en-US" sz="1300" b="0" dirty="0" err="1"/>
              <a:t>muy</a:t>
            </a:r>
            <a:r>
              <a:rPr lang="en-US" sz="1300" b="0" dirty="0"/>
              <a:t> bajo de k, el </a:t>
            </a:r>
            <a:r>
              <a:rPr lang="en-US" sz="1300" b="0" dirty="0" err="1"/>
              <a:t>sesgo</a:t>
            </a:r>
            <a:r>
              <a:rPr lang="en-US" sz="1300" b="0" dirty="0"/>
              <a:t> es </a:t>
            </a:r>
            <a:r>
              <a:rPr lang="en-US" sz="1300" b="0" dirty="0" err="1"/>
              <a:t>muy</a:t>
            </a:r>
            <a:r>
              <a:rPr lang="en-US" sz="1300" b="0" dirty="0"/>
              <a:t> Ruidoso y bajo. Si el </a:t>
            </a:r>
            <a:r>
              <a:rPr lang="en-US" sz="1300" b="0" dirty="0" err="1"/>
              <a:t>muy</a:t>
            </a:r>
            <a:r>
              <a:rPr lang="en-US" sz="1300" b="0" dirty="0"/>
              <a:t> </a:t>
            </a:r>
            <a:r>
              <a:rPr lang="en-US" sz="1300" b="0" dirty="0" err="1"/>
              <a:t>grande</a:t>
            </a:r>
            <a:r>
              <a:rPr lang="en-US" sz="1300" b="0" dirty="0"/>
              <a:t>, </a:t>
            </a:r>
            <a:r>
              <a:rPr lang="en-US" sz="1300" b="0" dirty="0" err="1"/>
              <a:t>va</a:t>
            </a:r>
            <a:r>
              <a:rPr lang="en-US" sz="1300" b="0" dirty="0"/>
              <a:t> a </a:t>
            </a:r>
            <a:r>
              <a:rPr lang="en-US" sz="1300" b="0" dirty="0" err="1"/>
              <a:t>tardar</a:t>
            </a:r>
            <a:r>
              <a:rPr lang="en-US" sz="1300" b="0" dirty="0"/>
              <a:t> un </a:t>
            </a:r>
            <a:r>
              <a:rPr lang="en-US" sz="1300" b="0" dirty="0" err="1"/>
              <a:t>monton</a:t>
            </a:r>
            <a:r>
              <a:rPr lang="en-US" sz="1300" b="0" dirty="0"/>
              <a:t> de </a:t>
            </a:r>
            <a:r>
              <a:rPr lang="en-US" sz="1300" b="0" dirty="0" err="1"/>
              <a:t>tiempo</a:t>
            </a:r>
            <a:r>
              <a:rPr lang="en-US" sz="1300" b="0" dirty="0"/>
              <a:t> </a:t>
            </a:r>
            <a:r>
              <a:rPr lang="en-US" sz="1300" b="0" dirty="0" err="1"/>
              <a:t>en</a:t>
            </a:r>
            <a:r>
              <a:rPr lang="en-US" sz="1300" b="0" dirty="0"/>
              <a:t> </a:t>
            </a:r>
            <a:r>
              <a:rPr lang="en-US" sz="1300" b="0" dirty="0" err="1"/>
              <a:t>calcularlo</a:t>
            </a:r>
            <a:r>
              <a:rPr lang="en-US" sz="1300" b="0" dirty="0"/>
              <a:t> </a:t>
            </a:r>
            <a:r>
              <a:rPr lang="en-US" sz="1300" b="0" dirty="0" err="1"/>
              <a:t>todo</a:t>
            </a:r>
            <a:r>
              <a:rPr lang="en-US" sz="1300" b="0" dirty="0"/>
              <a:t>. Se </a:t>
            </a:r>
            <a:r>
              <a:rPr lang="en-US" sz="1300" b="0" dirty="0" err="1"/>
              <a:t>suele</a:t>
            </a:r>
            <a:r>
              <a:rPr lang="en-US" sz="1300" b="0" dirty="0"/>
              <a:t> </a:t>
            </a:r>
            <a:r>
              <a:rPr lang="en-US" sz="1300" b="0" dirty="0" err="1"/>
              <a:t>elegir</a:t>
            </a:r>
            <a:r>
              <a:rPr lang="en-US" sz="1300" b="0" dirty="0"/>
              <a:t> un </a:t>
            </a:r>
            <a:r>
              <a:rPr lang="en-US" sz="1300" b="0" dirty="0" err="1"/>
              <a:t>numero</a:t>
            </a:r>
            <a:r>
              <a:rPr lang="en-US" sz="1300" b="0" dirty="0"/>
              <a:t> impar para que el </a:t>
            </a:r>
            <a:r>
              <a:rPr lang="en-US" sz="1300" b="0" dirty="0" err="1"/>
              <a:t>algoritmo</a:t>
            </a:r>
            <a:r>
              <a:rPr lang="en-US" sz="1300" b="0" dirty="0"/>
              <a:t> </a:t>
            </a:r>
            <a:r>
              <a:rPr lang="en-US" sz="1300" b="0" dirty="0" err="1"/>
              <a:t>decida</a:t>
            </a:r>
            <a:r>
              <a:rPr lang="en-US" sz="1300" b="0" dirty="0"/>
              <a:t> </a:t>
            </a:r>
            <a:r>
              <a:rPr lang="en-US" sz="1300" b="0" dirty="0" err="1"/>
              <a:t>en</a:t>
            </a:r>
            <a:r>
              <a:rPr lang="en-US" sz="1300" b="0" dirty="0"/>
              <a:t> </a:t>
            </a:r>
            <a:r>
              <a:rPr lang="en-US" sz="1300" b="0" dirty="0" err="1"/>
              <a:t>caso</a:t>
            </a:r>
            <a:r>
              <a:rPr lang="en-US" sz="1300" b="0" dirty="0"/>
              <a:t> de </a:t>
            </a:r>
            <a:r>
              <a:rPr lang="en-US" sz="1300" b="0" dirty="0" err="1"/>
              <a:t>empate</a:t>
            </a:r>
            <a:r>
              <a:rPr lang="en-US" sz="1300" b="0" dirty="0"/>
              <a:t>.</a:t>
            </a:r>
            <a:endParaRPr lang="en-US" sz="1300" b="1" dirty="0"/>
          </a:p>
          <a:p>
            <a:r>
              <a:rPr lang="en-US" sz="1300" b="1" dirty="0"/>
              <a:t>Se </a:t>
            </a:r>
            <a:r>
              <a:rPr lang="en-US" sz="1300" b="1" dirty="0" err="1"/>
              <a:t>calcula</a:t>
            </a:r>
            <a:r>
              <a:rPr lang="en-US" sz="1300" b="1" dirty="0"/>
              <a:t> con la DISTANCIA EUCLIDEA!</a:t>
            </a:r>
          </a:p>
          <a:p>
            <a:endParaRPr lang="en-US" sz="1300" b="1" dirty="0"/>
          </a:p>
          <a:p>
            <a:r>
              <a:rPr lang="en-US" sz="1300" b="1" dirty="0"/>
              <a:t>K-Nearest Neighbors</a:t>
            </a:r>
            <a:r>
              <a:rPr lang="en-US" sz="1300" dirty="0"/>
              <a:t> operates by checking the distance from some test example to the known values of some training example. The group of data points/class that would give the smallest distance between the training points and the testing point is the class that is selected.</a:t>
            </a:r>
          </a:p>
          <a:p>
            <a:r>
              <a:rPr lang="es-ES" dirty="0">
                <a:hlinkClick r:id="rId3"/>
              </a:rPr>
              <a:t>https://www.youtube.com/watch?v=4HKqjENq9OU</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29</a:t>
            </a:fld>
            <a:endParaRPr lang="es-ES"/>
          </a:p>
        </p:txBody>
      </p:sp>
    </p:spTree>
    <p:extLst>
      <p:ext uri="{BB962C8B-B14F-4D97-AF65-F5344CB8AC3E}">
        <p14:creationId xmlns:p14="http://schemas.microsoft.com/office/powerpoint/2010/main" val="1291348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u="none" strike="noStrike" kern="1200" baseline="0" dirty="0" err="1">
                <a:solidFill>
                  <a:schemeClr val="tx1"/>
                </a:solidFill>
                <a:latin typeface="+mn-lt"/>
                <a:ea typeface="+mn-ea"/>
                <a:cs typeface="+mn-cs"/>
              </a:rPr>
              <a:t>scikit-learn</a:t>
            </a:r>
            <a:r>
              <a:rPr lang="es-ES" sz="1200" b="0" i="0" u="none" strike="noStrike" kern="1200" baseline="0" dirty="0">
                <a:solidFill>
                  <a:schemeClr val="tx1"/>
                </a:solidFill>
                <a:latin typeface="+mn-lt"/>
                <a:ea typeface="+mn-ea"/>
                <a:cs typeface="+mn-cs"/>
              </a:rPr>
              <a:t> utiliza CART, que solo permite decisiones binarias</a:t>
            </a:r>
          </a:p>
          <a:p>
            <a:r>
              <a:rPr lang="es-ES" sz="1200" b="0" i="0" u="none" strike="noStrike" kern="1200" baseline="0" dirty="0">
                <a:solidFill>
                  <a:schemeClr val="tx1"/>
                </a:solidFill>
                <a:latin typeface="+mn-lt"/>
                <a:ea typeface="+mn-ea"/>
                <a:cs typeface="+mn-cs"/>
              </a:rPr>
              <a:t>(cada nodo tiene dos ramas).</a:t>
            </a:r>
            <a:endParaRPr lang="en-US" sz="1300" dirty="0"/>
          </a:p>
          <a:p>
            <a:endParaRPr lang="en-US" sz="1300" dirty="0"/>
          </a:p>
          <a:p>
            <a:endParaRPr lang="en-US" sz="1300" dirty="0"/>
          </a:p>
          <a:p>
            <a:r>
              <a:rPr lang="en-US" sz="1300" dirty="0"/>
              <a:t>EJEMPLO: ¿</a:t>
            </a:r>
            <a:r>
              <a:rPr lang="en-US" sz="1300" dirty="0" err="1"/>
              <a:t>Suministra</a:t>
            </a:r>
            <a:r>
              <a:rPr lang="en-US" sz="1300" baseline="0" dirty="0" err="1"/>
              <a:t>r</a:t>
            </a:r>
            <a:r>
              <a:rPr lang="en-US" sz="1300" baseline="0" dirty="0"/>
              <a:t> </a:t>
            </a:r>
            <a:r>
              <a:rPr lang="en-US" sz="1300" baseline="0" dirty="0" err="1"/>
              <a:t>fármaco</a:t>
            </a:r>
            <a:r>
              <a:rPr lang="en-US" sz="1300" baseline="0" dirty="0"/>
              <a:t> A? </a:t>
            </a:r>
          </a:p>
          <a:p>
            <a:r>
              <a:rPr lang="en-US" sz="1300" baseline="0" dirty="0"/>
              <a:t>- </a:t>
            </a:r>
            <a:r>
              <a:rPr lang="en-US" sz="1300" baseline="0" dirty="0" err="1"/>
              <a:t>Presion</a:t>
            </a:r>
            <a:r>
              <a:rPr lang="en-US" sz="1300" baseline="0" dirty="0"/>
              <a:t> arterial (</a:t>
            </a:r>
            <a:r>
              <a:rPr lang="en-US" sz="1300" baseline="0" dirty="0" err="1"/>
              <a:t>alta</a:t>
            </a:r>
            <a:r>
              <a:rPr lang="en-US" sz="1300" baseline="0" dirty="0"/>
              <a:t>, </a:t>
            </a:r>
            <a:r>
              <a:rPr lang="en-US" sz="1300" baseline="0" dirty="0" err="1"/>
              <a:t>baja</a:t>
            </a:r>
            <a:r>
              <a:rPr lang="en-US" sz="1300" baseline="0" dirty="0"/>
              <a:t>,) </a:t>
            </a:r>
            <a:r>
              <a:rPr lang="en-US" sz="1300" baseline="0" dirty="0" err="1"/>
              <a:t>azucar</a:t>
            </a:r>
            <a:r>
              <a:rPr lang="en-US" sz="1300" baseline="0" dirty="0"/>
              <a:t> </a:t>
            </a:r>
            <a:r>
              <a:rPr lang="en-US" sz="1300" baseline="0" dirty="0" err="1"/>
              <a:t>en</a:t>
            </a:r>
            <a:r>
              <a:rPr lang="en-US" sz="1300" baseline="0" dirty="0"/>
              <a:t> </a:t>
            </a:r>
            <a:r>
              <a:rPr lang="en-US" sz="1300" baseline="0" dirty="0" err="1"/>
              <a:t>sangre</a:t>
            </a:r>
            <a:r>
              <a:rPr lang="en-US" sz="1300" baseline="0" dirty="0"/>
              <a:t>…</a:t>
            </a:r>
            <a:endParaRPr lang="en-US" sz="1300" dirty="0"/>
          </a:p>
          <a:p>
            <a:endParaRPr lang="en-US" sz="1300" dirty="0"/>
          </a:p>
          <a:p>
            <a:r>
              <a:rPr lang="es-ES" sz="1200" b="0" i="0" u="none" strike="noStrike" kern="1200" baseline="0" dirty="0">
                <a:solidFill>
                  <a:schemeClr val="tx1"/>
                </a:solidFill>
                <a:latin typeface="+mn-lt"/>
                <a:ea typeface="+mn-ea"/>
                <a:cs typeface="+mn-cs"/>
              </a:rPr>
              <a:t>Sencillos e interpretables</a:t>
            </a:r>
          </a:p>
          <a:p>
            <a:r>
              <a:rPr lang="es-ES" sz="1200" b="0" i="0" u="none" strike="noStrike" kern="1200" baseline="0" dirty="0">
                <a:solidFill>
                  <a:schemeClr val="tx1"/>
                </a:solidFill>
                <a:latin typeface="+mn-lt"/>
                <a:ea typeface="+mn-ea"/>
                <a:cs typeface="+mn-cs"/>
              </a:rPr>
              <a:t>● Clasificación binaria o multiclase</a:t>
            </a:r>
          </a:p>
          <a:p>
            <a:r>
              <a:rPr lang="es-ES" sz="1200" b="0" i="0" u="none" strike="noStrike" kern="1200" baseline="0" dirty="0">
                <a:solidFill>
                  <a:schemeClr val="tx1"/>
                </a:solidFill>
                <a:latin typeface="+mn-lt"/>
                <a:ea typeface="+mn-ea"/>
                <a:cs typeface="+mn-cs"/>
              </a:rPr>
              <a:t>● Variables numéricas y categóricas</a:t>
            </a:r>
          </a:p>
          <a:p>
            <a:r>
              <a:rPr lang="es-ES" sz="1200" b="0" i="0" u="none" strike="noStrike" kern="1200" baseline="0" dirty="0">
                <a:solidFill>
                  <a:schemeClr val="tx1"/>
                </a:solidFill>
                <a:latin typeface="+mn-lt"/>
                <a:ea typeface="+mn-ea"/>
                <a:cs typeface="+mn-cs"/>
              </a:rPr>
              <a:t>● No necesidad de normalización</a:t>
            </a:r>
          </a:p>
          <a:p>
            <a:r>
              <a:rPr lang="es-ES" sz="1200" b="0" i="0" u="none" strike="noStrike" kern="1200" baseline="0" dirty="0">
                <a:solidFill>
                  <a:schemeClr val="tx1"/>
                </a:solidFill>
                <a:latin typeface="+mn-lt"/>
                <a:ea typeface="+mn-ea"/>
                <a:cs typeface="+mn-cs"/>
              </a:rPr>
              <a:t>● Estimación de la probabilidad</a:t>
            </a:r>
          </a:p>
          <a:p>
            <a:r>
              <a:rPr lang="es-ES" sz="1200" b="0" i="0" u="none" strike="noStrike" kern="1200" baseline="0" dirty="0">
                <a:solidFill>
                  <a:schemeClr val="tx1"/>
                </a:solidFill>
                <a:latin typeface="+mn-lt"/>
                <a:ea typeface="+mn-ea"/>
                <a:cs typeface="+mn-cs"/>
              </a:rPr>
              <a:t>● Útiles cuando se utilizan en combinación</a:t>
            </a:r>
          </a:p>
          <a:p>
            <a:r>
              <a:rPr lang="es-ES" sz="1200" b="0" i="0" u="none" strike="noStrike" kern="1200" baseline="0" dirty="0">
                <a:solidFill>
                  <a:schemeClr val="tx1"/>
                </a:solidFill>
                <a:latin typeface="+mn-lt"/>
                <a:ea typeface="+mn-ea"/>
                <a:cs typeface="+mn-cs"/>
              </a:rPr>
              <a:t>o </a:t>
            </a:r>
            <a:r>
              <a:rPr lang="es-ES" sz="1200" b="0" i="0" u="none" strike="noStrike" kern="1200" baseline="0" dirty="0" err="1">
                <a:solidFill>
                  <a:schemeClr val="tx1"/>
                </a:solidFill>
                <a:latin typeface="+mn-lt"/>
                <a:ea typeface="+mn-ea"/>
                <a:cs typeface="+mn-cs"/>
              </a:rPr>
              <a:t>Random</a:t>
            </a:r>
            <a:r>
              <a:rPr lang="es-ES" sz="1200" b="0" i="0" u="none" strike="noStrike" kern="1200" baseline="0" dirty="0">
                <a:solidFill>
                  <a:schemeClr val="tx1"/>
                </a:solidFill>
                <a:latin typeface="+mn-lt"/>
                <a:ea typeface="+mn-ea"/>
                <a:cs typeface="+mn-cs"/>
              </a:rPr>
              <a:t> Forest</a:t>
            </a:r>
          </a:p>
          <a:p>
            <a:r>
              <a:rPr lang="es-ES" sz="1200" b="0" i="0" u="none" strike="noStrike" kern="1200" baseline="0" dirty="0">
                <a:solidFill>
                  <a:schemeClr val="tx1"/>
                </a:solidFill>
                <a:latin typeface="+mn-lt"/>
                <a:ea typeface="+mn-ea"/>
                <a:cs typeface="+mn-cs"/>
              </a:rPr>
              <a:t>o </a:t>
            </a:r>
            <a:r>
              <a:rPr lang="es-ES" sz="1200" b="0" i="0" u="none" strike="noStrike" kern="1200" baseline="0" dirty="0" err="1">
                <a:solidFill>
                  <a:schemeClr val="tx1"/>
                </a:solidFill>
                <a:latin typeface="+mn-lt"/>
                <a:ea typeface="+mn-ea"/>
                <a:cs typeface="+mn-cs"/>
              </a:rPr>
              <a:t>Boosted</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Trees</a:t>
            </a:r>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 Cuando hay muchas variables, riesgo de </a:t>
            </a:r>
            <a:r>
              <a:rPr lang="es-ES" sz="1200" b="0" i="0" u="none" strike="noStrike" kern="1200" baseline="0" dirty="0" err="1">
                <a:solidFill>
                  <a:schemeClr val="tx1"/>
                </a:solidFill>
                <a:latin typeface="+mn-lt"/>
                <a:ea typeface="+mn-ea"/>
                <a:cs typeface="+mn-cs"/>
              </a:rPr>
              <a:t>overfitting</a:t>
            </a:r>
            <a:r>
              <a:rPr lang="es-ES" sz="1200" b="0" i="0" u="none" strike="noStrike" kern="1200" baseline="0" dirty="0">
                <a:solidFill>
                  <a:schemeClr val="tx1"/>
                </a:solidFill>
                <a:latin typeface="+mn-lt"/>
                <a:ea typeface="+mn-ea"/>
                <a:cs typeface="+mn-cs"/>
              </a:rPr>
              <a:t>: control de la complejidad</a:t>
            </a:r>
          </a:p>
          <a:p>
            <a:r>
              <a:rPr lang="es-ES" sz="1200" b="0" i="0" u="none" strike="noStrike" kern="1200" baseline="0" dirty="0">
                <a:solidFill>
                  <a:schemeClr val="tx1"/>
                </a:solidFill>
                <a:latin typeface="+mn-lt"/>
                <a:ea typeface="+mn-ea"/>
                <a:cs typeface="+mn-cs"/>
              </a:rPr>
              <a:t>● Prestaciones peores que las de otros algoritmos</a:t>
            </a:r>
          </a:p>
          <a:p>
            <a:r>
              <a:rPr lang="es-ES" sz="1200" b="0" i="0" u="none" strike="noStrike" kern="1200" baseline="0" dirty="0">
                <a:solidFill>
                  <a:schemeClr val="tx1"/>
                </a:solidFill>
                <a:latin typeface="+mn-lt"/>
                <a:ea typeface="+mn-ea"/>
                <a:cs typeface="+mn-cs"/>
              </a:rPr>
              <a:t>● No miran al futuro</a:t>
            </a:r>
            <a:endParaRPr lang="en-US" sz="1300" dirty="0"/>
          </a:p>
          <a:p>
            <a:endParaRPr lang="en-US" sz="1300" dirty="0"/>
          </a:p>
          <a:p>
            <a:r>
              <a:rPr lang="en-US" sz="1300" dirty="0"/>
              <a:t>A </a:t>
            </a:r>
            <a:r>
              <a:rPr lang="en-US" sz="1300" b="1" dirty="0"/>
              <a:t>Decision Tree Classifier</a:t>
            </a:r>
            <a:r>
              <a:rPr lang="en-US" sz="1300" dirty="0"/>
              <a:t> functions by breaking down a dataset into smaller and smaller subsets based on different criteria. Different sorting criteria will be used to divide the dataset, with the number of examples getting smaller with every division.</a:t>
            </a:r>
          </a:p>
          <a:p>
            <a:r>
              <a:rPr lang="en-US" sz="1300" dirty="0"/>
              <a:t>Once the network has divided the data down to one example, the example will be put into a class that corresponds to a key. When multiple random forest classifiers are linked together they are called </a:t>
            </a:r>
            <a:r>
              <a:rPr lang="en-US" sz="1300" i="1" dirty="0"/>
              <a:t>Random Forest Classifiers</a:t>
            </a:r>
            <a:r>
              <a:rPr lang="en-US" sz="1300" dirty="0"/>
              <a:t>.</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30</a:t>
            </a:fld>
            <a:endParaRPr lang="es-ES"/>
          </a:p>
        </p:txBody>
      </p:sp>
    </p:spTree>
    <p:extLst>
      <p:ext uri="{BB962C8B-B14F-4D97-AF65-F5344CB8AC3E}">
        <p14:creationId xmlns:p14="http://schemas.microsoft.com/office/powerpoint/2010/main" val="15749524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2:notes"/>
          <p:cNvSpPr>
            <a:spLocks noGrp="1" noRot="1" noChangeAspect="1"/>
          </p:cNvSpPr>
          <p:nvPr>
            <p:ph type="sldImg" idx="2"/>
          </p:nvPr>
        </p:nvSpPr>
        <p:spPr>
          <a:xfrm>
            <a:off x="1246188" y="1279525"/>
            <a:ext cx="4606925" cy="34559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 name="Google Shape;173;p12:notes"/>
          <p:cNvSpPr txBox="1">
            <a:spLocks noGrp="1"/>
          </p:cNvSpPr>
          <p:nvPr>
            <p:ph type="body" idx="1"/>
          </p:nvPr>
        </p:nvSpPr>
        <p:spPr>
          <a:xfrm>
            <a:off x="709930" y="4925407"/>
            <a:ext cx="5679440" cy="4029879"/>
          </a:xfrm>
          <a:prstGeom prst="rect">
            <a:avLst/>
          </a:prstGeom>
          <a:noFill/>
          <a:ln>
            <a:noFill/>
          </a:ln>
        </p:spPr>
        <p:txBody>
          <a:bodyPr spcFirstLastPara="1" wrap="square" lIns="99025" tIns="49500" rIns="99025" bIns="49500" anchor="t" anchorCtr="0">
            <a:noAutofit/>
          </a:bodyPr>
          <a:lstStyle/>
          <a:p>
            <a:pPr marL="0" lvl="0" indent="0" algn="l" rtl="0">
              <a:spcBef>
                <a:spcPts val="0"/>
              </a:spcBef>
              <a:spcAft>
                <a:spcPts val="0"/>
              </a:spcAft>
              <a:buNone/>
            </a:pPr>
            <a:endParaRPr/>
          </a:p>
        </p:txBody>
      </p:sp>
      <p:sp>
        <p:nvSpPr>
          <p:cNvPr id="174" name="Google Shape;174;p12:notes"/>
          <p:cNvSpPr txBox="1">
            <a:spLocks noGrp="1"/>
          </p:cNvSpPr>
          <p:nvPr>
            <p:ph type="sldNum" idx="12"/>
          </p:nvPr>
        </p:nvSpPr>
        <p:spPr>
          <a:xfrm>
            <a:off x="4021296" y="9721108"/>
            <a:ext cx="3076363" cy="513507"/>
          </a:xfrm>
          <a:prstGeom prst="rect">
            <a:avLst/>
          </a:prstGeom>
          <a:noFill/>
          <a:ln>
            <a:noFill/>
          </a:ln>
        </p:spPr>
        <p:txBody>
          <a:bodyPr spcFirstLastPara="1" wrap="square" lIns="99025" tIns="49500" rIns="99025" bIns="495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NO hace falta normalizar los datos aquí. </a:t>
            </a:r>
          </a:p>
          <a:p>
            <a:endParaRPr lang="es-ES" dirty="0"/>
          </a:p>
          <a:p>
            <a:r>
              <a:rPr lang="es-ES" dirty="0" err="1"/>
              <a:t>Bagging</a:t>
            </a:r>
            <a:r>
              <a:rPr lang="es-ES" dirty="0"/>
              <a:t>: </a:t>
            </a:r>
            <a:r>
              <a:rPr lang="es-ES" sz="1200" b="0" i="0" u="none" strike="noStrike" kern="1200" baseline="0" dirty="0">
                <a:solidFill>
                  <a:schemeClr val="tx1"/>
                </a:solidFill>
                <a:latin typeface="+mn-lt"/>
                <a:ea typeface="+mn-ea"/>
                <a:cs typeface="+mn-cs"/>
              </a:rPr>
              <a:t>Combinar algoritmos, normalmente árboles, para mejorar sus</a:t>
            </a:r>
          </a:p>
          <a:p>
            <a:r>
              <a:rPr lang="es-ES" sz="1200" b="0" i="0" u="none" strike="noStrike" kern="1200" baseline="0" dirty="0">
                <a:solidFill>
                  <a:schemeClr val="tx1"/>
                </a:solidFill>
                <a:latin typeface="+mn-lt"/>
                <a:ea typeface="+mn-ea"/>
                <a:cs typeface="+mn-cs"/>
              </a:rPr>
              <a:t>Prestaciones. Proporcionan grandes prestaciones en problemas complejos</a:t>
            </a:r>
          </a:p>
          <a:p>
            <a:endParaRPr lang="es-ES" sz="1200" b="0" i="0" u="none" strike="noStrike" kern="1200" baseline="0" dirty="0">
              <a:solidFill>
                <a:schemeClr val="tx1"/>
              </a:solidFill>
              <a:latin typeface="+mn-lt"/>
              <a:ea typeface="+mn-ea"/>
              <a:cs typeface="+mn-cs"/>
            </a:endParaRPr>
          </a:p>
          <a:p>
            <a:r>
              <a:rPr lang="es-ES" sz="1200" b="1" i="0" u="none" strike="noStrike" kern="1200" baseline="0" dirty="0">
                <a:solidFill>
                  <a:schemeClr val="tx1"/>
                </a:solidFill>
                <a:latin typeface="+mn-lt"/>
                <a:ea typeface="+mn-ea"/>
                <a:cs typeface="+mn-cs"/>
              </a:rPr>
              <a:t>Número de árboles </a:t>
            </a:r>
            <a:r>
              <a:rPr lang="es-ES" sz="1200" b="0" i="0" u="none" strike="noStrike" kern="1200" baseline="0" dirty="0">
                <a:solidFill>
                  <a:schemeClr val="tx1"/>
                </a:solidFill>
                <a:latin typeface="+mn-lt"/>
                <a:ea typeface="+mn-ea"/>
                <a:cs typeface="+mn-cs"/>
              </a:rPr>
              <a:t>(iteraciones). Si es muy alto peligro de </a:t>
            </a:r>
            <a:r>
              <a:rPr lang="es-ES" sz="1200" b="0" i="0" u="none" strike="noStrike" kern="1200" baseline="0" dirty="0" err="1">
                <a:solidFill>
                  <a:schemeClr val="tx1"/>
                </a:solidFill>
                <a:latin typeface="+mn-lt"/>
                <a:ea typeface="+mn-ea"/>
                <a:cs typeface="+mn-cs"/>
              </a:rPr>
              <a:t>overfitting</a:t>
            </a:r>
            <a:r>
              <a:rPr lang="es-ES" sz="1200" b="0" i="0" u="none" strike="noStrike" kern="1200" baseline="0" dirty="0">
                <a:solidFill>
                  <a:schemeClr val="tx1"/>
                </a:solidFill>
                <a:latin typeface="+mn-lt"/>
                <a:ea typeface="+mn-ea"/>
                <a:cs typeface="+mn-cs"/>
              </a:rPr>
              <a:t>.</a:t>
            </a:r>
          </a:p>
          <a:p>
            <a:r>
              <a:rPr lang="es-ES" sz="1200" b="0" i="0" u="none" strike="noStrike" kern="1200" baseline="0" dirty="0">
                <a:solidFill>
                  <a:schemeClr val="tx1"/>
                </a:solidFill>
                <a:latin typeface="+mn-lt"/>
                <a:ea typeface="+mn-ea"/>
                <a:cs typeface="+mn-cs"/>
              </a:rPr>
              <a:t>Seleccionamos con validación cruzada</a:t>
            </a:r>
          </a:p>
          <a:p>
            <a:r>
              <a:rPr lang="es-ES" sz="1200" b="1" i="0" u="none" strike="noStrike" kern="1200" baseline="0" dirty="0">
                <a:solidFill>
                  <a:schemeClr val="tx1"/>
                </a:solidFill>
                <a:latin typeface="+mn-lt"/>
                <a:ea typeface="+mn-ea"/>
                <a:cs typeface="+mn-cs"/>
              </a:rPr>
              <a:t>● Tasa de aprendizaje </a:t>
            </a:r>
            <a:r>
              <a:rPr lang="es-ES" sz="1200" b="0" i="0" u="none" strike="noStrike" kern="1200" baseline="0" dirty="0">
                <a:solidFill>
                  <a:schemeClr val="tx1"/>
                </a:solidFill>
                <a:latin typeface="+mn-lt"/>
                <a:ea typeface="+mn-ea"/>
                <a:cs typeface="+mn-cs"/>
              </a:rPr>
              <a:t>(</a:t>
            </a:r>
            <a:r>
              <a:rPr lang="es-ES" sz="1200" b="0" i="0" u="none" strike="noStrike" kern="1200" baseline="0" dirty="0" err="1">
                <a:solidFill>
                  <a:schemeClr val="tx1"/>
                </a:solidFill>
                <a:latin typeface="+mn-lt"/>
                <a:ea typeface="+mn-ea"/>
                <a:cs typeface="+mn-cs"/>
              </a:rPr>
              <a:t>Learning</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rate</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alpha</a:t>
            </a:r>
            <a:r>
              <a:rPr lang="es-ES" sz="1200" b="0" i="0" u="none" strike="noStrike" kern="1200" baseline="0" dirty="0">
                <a:solidFill>
                  <a:schemeClr val="tx1"/>
                </a:solidFill>
                <a:latin typeface="+mn-lt"/>
                <a:ea typeface="+mn-ea"/>
                <a:cs typeface="+mn-cs"/>
              </a:rPr>
              <a:t>). Número positivo de valor pequeño,</a:t>
            </a:r>
          </a:p>
          <a:p>
            <a:r>
              <a:rPr lang="es-ES" sz="1200" b="0" i="0" u="none" strike="noStrike" kern="1200" baseline="0" dirty="0">
                <a:solidFill>
                  <a:schemeClr val="tx1"/>
                </a:solidFill>
                <a:latin typeface="+mn-lt"/>
                <a:ea typeface="+mn-ea"/>
                <a:cs typeface="+mn-cs"/>
              </a:rPr>
              <a:t>normalmente 0.01, 0.001. Está relacionado con el número de iteraciones. Si</a:t>
            </a:r>
          </a:p>
          <a:p>
            <a:r>
              <a:rPr lang="es-ES" sz="1200" b="0" i="0" u="none" strike="noStrike" kern="1200" baseline="0" dirty="0" err="1">
                <a:solidFill>
                  <a:schemeClr val="tx1"/>
                </a:solidFill>
                <a:latin typeface="+mn-lt"/>
                <a:ea typeface="+mn-ea"/>
                <a:cs typeface="+mn-cs"/>
              </a:rPr>
              <a:t>alpha</a:t>
            </a:r>
            <a:r>
              <a:rPr lang="es-ES" sz="1200" b="0" i="0" u="none" strike="noStrike" kern="1200" baseline="0" dirty="0">
                <a:solidFill>
                  <a:schemeClr val="tx1"/>
                </a:solidFill>
                <a:latin typeface="+mn-lt"/>
                <a:ea typeface="+mn-ea"/>
                <a:cs typeface="+mn-cs"/>
              </a:rPr>
              <a:t> es pequeño, se necesitarán más iteraciones para que las prestaciones</a:t>
            </a:r>
          </a:p>
          <a:p>
            <a:r>
              <a:rPr lang="es-ES" sz="1200" b="0" i="0" u="none" strike="noStrike" kern="1200" baseline="0" dirty="0">
                <a:solidFill>
                  <a:schemeClr val="tx1"/>
                </a:solidFill>
                <a:latin typeface="+mn-lt"/>
                <a:ea typeface="+mn-ea"/>
                <a:cs typeface="+mn-cs"/>
              </a:rPr>
              <a:t>converjan</a:t>
            </a:r>
          </a:p>
          <a:p>
            <a:r>
              <a:rPr lang="es-ES" sz="1200" b="1" i="0" u="none" strike="noStrike" kern="1200" baseline="0" dirty="0">
                <a:solidFill>
                  <a:schemeClr val="tx1"/>
                </a:solidFill>
                <a:latin typeface="+mn-lt"/>
                <a:ea typeface="+mn-ea"/>
                <a:cs typeface="+mn-cs"/>
              </a:rPr>
              <a:t>● Profundidad del árbol</a:t>
            </a:r>
            <a:r>
              <a:rPr lang="es-ES" sz="1200" b="0" i="0" u="none" strike="noStrike" kern="1200" baseline="0" dirty="0">
                <a:solidFill>
                  <a:schemeClr val="tx1"/>
                </a:solidFill>
                <a:latin typeface="+mn-lt"/>
                <a:ea typeface="+mn-ea"/>
                <a:cs typeface="+mn-cs"/>
              </a:rPr>
              <a:t>. Controlamos la complejidad del árbol. Idealmente</a:t>
            </a:r>
          </a:p>
          <a:p>
            <a:r>
              <a:rPr lang="es-ES" sz="1200" b="0" i="0" u="none" strike="noStrike" kern="1200" baseline="0" dirty="0">
                <a:solidFill>
                  <a:schemeClr val="tx1"/>
                </a:solidFill>
                <a:latin typeface="+mn-lt"/>
                <a:ea typeface="+mn-ea"/>
                <a:cs typeface="+mn-cs"/>
              </a:rPr>
              <a:t>interesa que sea pequeña, así la capacidad de generalización es mayor. Se</a:t>
            </a:r>
          </a:p>
          <a:p>
            <a:r>
              <a:rPr lang="es-ES" sz="1200" b="0" i="0" u="none" strike="noStrike" kern="1200" baseline="0" dirty="0">
                <a:solidFill>
                  <a:schemeClr val="tx1"/>
                </a:solidFill>
                <a:latin typeface="+mn-lt"/>
                <a:ea typeface="+mn-ea"/>
                <a:cs typeface="+mn-cs"/>
              </a:rPr>
              <a:t>recomienda comenzar con valores pequeños.</a:t>
            </a:r>
          </a:p>
          <a:p>
            <a:endParaRPr lang="es-ES" sz="1200" b="0" i="0" u="none" strike="noStrike" kern="1200" baseline="0" dirty="0">
              <a:solidFill>
                <a:schemeClr val="tx1"/>
              </a:solidFill>
              <a:latin typeface="+mn-lt"/>
              <a:ea typeface="+mn-ea"/>
              <a:cs typeface="+mn-cs"/>
            </a:endParaRPr>
          </a:p>
          <a:p>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sklearn</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Gradient</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Boosting</a:t>
            </a:r>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XGBoost</a:t>
            </a:r>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 5x más rápido que </a:t>
            </a:r>
            <a:r>
              <a:rPr lang="es-ES" sz="1200" b="0" i="0" u="none" strike="noStrike" kern="1200" baseline="0" dirty="0" err="1">
                <a:solidFill>
                  <a:schemeClr val="tx1"/>
                </a:solidFill>
                <a:latin typeface="+mn-lt"/>
                <a:ea typeface="+mn-ea"/>
                <a:cs typeface="+mn-cs"/>
              </a:rPr>
              <a:t>sklearn</a:t>
            </a:r>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GradientBoosting</a:t>
            </a:r>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 </a:t>
            </a:r>
            <a:r>
              <a:rPr lang="es-ES" sz="1200" b="0" i="0" u="none" strike="noStrike" kern="1200" baseline="0" dirty="0" err="1">
                <a:solidFill>
                  <a:schemeClr val="tx1"/>
                </a:solidFill>
                <a:latin typeface="+mn-lt"/>
                <a:ea typeface="+mn-ea"/>
                <a:cs typeface="+mn-cs"/>
              </a:rPr>
              <a:t>LightGBM</a:t>
            </a:r>
            <a:endParaRPr lang="es-ES" sz="1200" b="0" i="0" u="none" strike="noStrike" kern="1200" baseline="0" dirty="0">
              <a:solidFill>
                <a:schemeClr val="tx1"/>
              </a:solidFill>
              <a:latin typeface="+mn-lt"/>
              <a:ea typeface="+mn-ea"/>
              <a:cs typeface="+mn-cs"/>
            </a:endParaRPr>
          </a:p>
          <a:p>
            <a:r>
              <a:rPr lang="es-ES" sz="1200" b="0" i="0" u="none" strike="noStrike" kern="1200" baseline="0" dirty="0">
                <a:solidFill>
                  <a:schemeClr val="tx1"/>
                </a:solidFill>
                <a:latin typeface="+mn-lt"/>
                <a:ea typeface="+mn-ea"/>
                <a:cs typeface="+mn-cs"/>
              </a:rPr>
              <a:t>○ ¿más eficiente todavía?</a:t>
            </a:r>
            <a:endParaRPr lang="es-E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31</a:t>
            </a:fld>
            <a:endParaRPr lang="es-ES"/>
          </a:p>
        </p:txBody>
      </p:sp>
    </p:spTree>
    <p:extLst>
      <p:ext uri="{BB962C8B-B14F-4D97-AF65-F5344CB8AC3E}">
        <p14:creationId xmlns:p14="http://schemas.microsoft.com/office/powerpoint/2010/main" val="198128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https://deepai.org/machine-learning-glossary-and-terms/multilayer-pceptron</a:t>
            </a:r>
            <a:endParaRPr lang="es-ES" dirty="0"/>
          </a:p>
          <a:p>
            <a:endParaRPr lang="es-ES" dirty="0"/>
          </a:p>
          <a:p>
            <a:r>
              <a:rPr lang="es-ES" dirty="0"/>
              <a:t>Son inspiradas por las neuronas del cerebro. Que son las neuronas? Una neurona es algo que guarda un valor entre 0 y 1. En numero de cada neurona se llama “activación”</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32</a:t>
            </a:fld>
            <a:endParaRPr lang="es-ES"/>
          </a:p>
        </p:txBody>
      </p:sp>
    </p:spTree>
    <p:extLst>
      <p:ext uri="{BB962C8B-B14F-4D97-AF65-F5344CB8AC3E}">
        <p14:creationId xmlns:p14="http://schemas.microsoft.com/office/powerpoint/2010/main" val="3171620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https://www.youtube.com/watch?v=AZEfmoWBXwg</a:t>
            </a:r>
            <a:endParaRPr lang="es-ES" dirty="0"/>
          </a:p>
          <a:p>
            <a:endParaRPr lang="es-ES" dirty="0"/>
          </a:p>
          <a:p>
            <a:r>
              <a:rPr lang="en-US" dirty="0"/>
              <a:t>MLP feedforward algorithm. </a:t>
            </a:r>
            <a:r>
              <a:rPr lang="en-US" dirty="0" err="1"/>
              <a:t>Todas</a:t>
            </a:r>
            <a:r>
              <a:rPr lang="en-US" dirty="0"/>
              <a:t> las </a:t>
            </a:r>
            <a:r>
              <a:rPr lang="en-US" dirty="0" err="1"/>
              <a:t>capas</a:t>
            </a:r>
            <a:r>
              <a:rPr lang="en-US" dirty="0"/>
              <a:t> </a:t>
            </a:r>
            <a:r>
              <a:rPr lang="en-US" dirty="0" err="1"/>
              <a:t>están</a:t>
            </a:r>
            <a:r>
              <a:rPr lang="en-US" dirty="0"/>
              <a:t> </a:t>
            </a:r>
            <a:r>
              <a:rPr lang="en-US" dirty="0" err="1"/>
              <a:t>conectadas</a:t>
            </a:r>
            <a:r>
              <a:rPr lang="en-US" dirty="0"/>
              <a:t>. </a:t>
            </a:r>
          </a:p>
          <a:p>
            <a:endParaRPr lang="en-US" dirty="0"/>
          </a:p>
          <a:p>
            <a:r>
              <a:rPr lang="en-US" dirty="0"/>
              <a:t>Multiples </a:t>
            </a:r>
            <a:r>
              <a:rPr lang="en-US" dirty="0" err="1"/>
              <a:t>caapas</a:t>
            </a:r>
            <a:r>
              <a:rPr lang="en-US" dirty="0"/>
              <a:t> </a:t>
            </a:r>
            <a:r>
              <a:rPr lang="en-US" dirty="0" err="1"/>
              <a:t>ocultas</a:t>
            </a:r>
            <a:r>
              <a:rPr lang="en-US" dirty="0"/>
              <a:t> </a:t>
            </a:r>
            <a:r>
              <a:rPr lang="en-US" dirty="0" err="1"/>
              <a:t>generan</a:t>
            </a:r>
            <a:r>
              <a:rPr lang="en-US" dirty="0"/>
              <a:t> con </a:t>
            </a:r>
            <a:r>
              <a:rPr lang="en-US" dirty="0" err="1"/>
              <a:t>funciones</a:t>
            </a:r>
            <a:r>
              <a:rPr lang="en-US" dirty="0"/>
              <a:t> de </a:t>
            </a:r>
            <a:r>
              <a:rPr lang="en-US" dirty="0" err="1"/>
              <a:t>activacion</a:t>
            </a:r>
            <a:r>
              <a:rPr lang="en-US" dirty="0"/>
              <a:t> no </a:t>
            </a:r>
            <a:r>
              <a:rPr lang="en-US" dirty="0" err="1"/>
              <a:t>lineales</a:t>
            </a:r>
            <a:r>
              <a:rPr lang="en-US" dirty="0"/>
              <a:t>, </a:t>
            </a:r>
            <a:r>
              <a:rPr lang="en-US" dirty="0" err="1"/>
              <a:t>puedo</a:t>
            </a:r>
            <a:r>
              <a:rPr lang="en-US" dirty="0"/>
              <a:t> </a:t>
            </a:r>
            <a:r>
              <a:rPr lang="en-US" dirty="0" err="1"/>
              <a:t>generar</a:t>
            </a:r>
            <a:r>
              <a:rPr lang="en-US" dirty="0"/>
              <a:t> non-linear predictions.</a:t>
            </a:r>
          </a:p>
          <a:p>
            <a:endParaRPr lang="en-US" dirty="0"/>
          </a:p>
          <a:p>
            <a:r>
              <a:rPr lang="en-US" dirty="0"/>
              <a:t>Input*weight</a:t>
            </a:r>
          </a:p>
          <a:p>
            <a:endParaRPr lang="en-US" dirty="0"/>
          </a:p>
          <a:p>
            <a:r>
              <a:rPr lang="en-US" dirty="0"/>
              <a:t>Tanh genera una </a:t>
            </a:r>
            <a:r>
              <a:rPr lang="en-US" dirty="0" err="1"/>
              <a:t>activacion</a:t>
            </a:r>
            <a:r>
              <a:rPr lang="en-US" dirty="0"/>
              <a:t> no lineal. </a:t>
            </a:r>
          </a:p>
          <a:p>
            <a:endParaRPr lang="en-US" dirty="0"/>
          </a:p>
          <a:p>
            <a:pPr marL="228600" indent="-228600">
              <a:buAutoNum type="arabicPeriod"/>
            </a:pPr>
            <a:r>
              <a:rPr lang="en-US" dirty="0" err="1"/>
              <a:t>Vemos</a:t>
            </a:r>
            <a:r>
              <a:rPr lang="en-US" dirty="0"/>
              <a:t> que sin </a:t>
            </a:r>
            <a:r>
              <a:rPr lang="en-US" dirty="0" err="1"/>
              <a:t>capas</a:t>
            </a:r>
            <a:r>
              <a:rPr lang="en-US" dirty="0"/>
              <a:t> </a:t>
            </a:r>
            <a:r>
              <a:rPr lang="en-US" dirty="0" err="1"/>
              <a:t>ocultas</a:t>
            </a:r>
            <a:r>
              <a:rPr lang="en-US" dirty="0"/>
              <a:t>, genera una </a:t>
            </a:r>
            <a:r>
              <a:rPr lang="en-US" dirty="0" err="1"/>
              <a:t>linea</a:t>
            </a:r>
            <a:r>
              <a:rPr lang="en-US" dirty="0"/>
              <a:t> que divide a los </a:t>
            </a:r>
            <a:r>
              <a:rPr lang="en-US" dirty="0" err="1"/>
              <a:t>datos</a:t>
            </a:r>
            <a:r>
              <a:rPr lang="en-US" dirty="0"/>
              <a:t>. </a:t>
            </a:r>
          </a:p>
          <a:p>
            <a:pPr marL="0" indent="0">
              <a:buNone/>
            </a:pPr>
            <a:r>
              <a:rPr lang="en-US" dirty="0" err="1"/>
              <a:t>Vamos</a:t>
            </a:r>
            <a:r>
              <a:rPr lang="en-US" dirty="0"/>
              <a:t> a </a:t>
            </a:r>
            <a:r>
              <a:rPr lang="en-US" dirty="0" err="1"/>
              <a:t>entrenar</a:t>
            </a:r>
            <a:r>
              <a:rPr lang="en-US" dirty="0"/>
              <a:t> a </a:t>
            </a:r>
            <a:r>
              <a:rPr lang="en-US" dirty="0" err="1"/>
              <a:t>ver</a:t>
            </a:r>
            <a:r>
              <a:rPr lang="en-US" dirty="0"/>
              <a:t> que </a:t>
            </a:r>
            <a:r>
              <a:rPr lang="en-US" dirty="0" err="1"/>
              <a:t>pasa</a:t>
            </a:r>
            <a:r>
              <a:rPr lang="en-US" dirty="0"/>
              <a:t>. </a:t>
            </a:r>
            <a:r>
              <a:rPr lang="en-US" dirty="0" err="1"/>
              <a:t>Vemos</a:t>
            </a:r>
            <a:r>
              <a:rPr lang="en-US" dirty="0"/>
              <a:t> que la se </a:t>
            </a:r>
            <a:r>
              <a:rPr lang="en-US" dirty="0" err="1"/>
              <a:t>hace</a:t>
            </a:r>
            <a:r>
              <a:rPr lang="en-US" dirty="0"/>
              <a:t> una </a:t>
            </a:r>
            <a:r>
              <a:rPr lang="en-US" dirty="0" err="1"/>
              <a:t>linea</a:t>
            </a:r>
            <a:r>
              <a:rPr lang="en-US" dirty="0"/>
              <a:t> recta. </a:t>
            </a:r>
          </a:p>
          <a:p>
            <a:pPr marL="0" indent="0">
              <a:buNone/>
            </a:pPr>
            <a:r>
              <a:rPr lang="en-US" dirty="0"/>
              <a:t>2. </a:t>
            </a:r>
            <a:r>
              <a:rPr lang="en-US" dirty="0" err="1"/>
              <a:t>Vamos</a:t>
            </a:r>
            <a:r>
              <a:rPr lang="en-US" dirty="0"/>
              <a:t> a </a:t>
            </a:r>
            <a:r>
              <a:rPr lang="en-US" dirty="0" err="1"/>
              <a:t>comprobar</a:t>
            </a:r>
            <a:r>
              <a:rPr lang="en-US" dirty="0"/>
              <a:t> que </a:t>
            </a:r>
            <a:r>
              <a:rPr lang="en-US" dirty="0" err="1"/>
              <a:t>pasa</a:t>
            </a:r>
            <a:r>
              <a:rPr lang="en-US" dirty="0"/>
              <a:t> </a:t>
            </a:r>
            <a:r>
              <a:rPr lang="en-US" dirty="0" err="1"/>
              <a:t>si</a:t>
            </a:r>
            <a:r>
              <a:rPr lang="en-US" dirty="0"/>
              <a:t> </a:t>
            </a:r>
            <a:r>
              <a:rPr lang="en-US" dirty="0" err="1"/>
              <a:t>seleccionamos</a:t>
            </a:r>
            <a:r>
              <a:rPr lang="en-US" dirty="0"/>
              <a:t> </a:t>
            </a:r>
            <a:r>
              <a:rPr lang="en-US" dirty="0" err="1"/>
              <a:t>datos</a:t>
            </a:r>
            <a:r>
              <a:rPr lang="en-US" dirty="0"/>
              <a:t> que no </a:t>
            </a:r>
            <a:r>
              <a:rPr lang="en-US" dirty="0" err="1"/>
              <a:t>estan</a:t>
            </a:r>
            <a:r>
              <a:rPr lang="en-US" dirty="0"/>
              <a:t> </a:t>
            </a:r>
            <a:r>
              <a:rPr lang="en-US" dirty="0" err="1"/>
              <a:t>ordenados</a:t>
            </a:r>
            <a:r>
              <a:rPr lang="en-US" dirty="0"/>
              <a:t> </a:t>
            </a:r>
            <a:r>
              <a:rPr lang="en-US" dirty="0" err="1"/>
              <a:t>en</a:t>
            </a:r>
            <a:r>
              <a:rPr lang="en-US" dirty="0"/>
              <a:t> </a:t>
            </a:r>
            <a:r>
              <a:rPr lang="en-US" dirty="0" err="1"/>
              <a:t>linea</a:t>
            </a:r>
            <a:r>
              <a:rPr lang="en-US" dirty="0"/>
              <a:t> recta. </a:t>
            </a:r>
            <a:r>
              <a:rPr lang="en-US" dirty="0" err="1"/>
              <a:t>Vemos</a:t>
            </a:r>
            <a:r>
              <a:rPr lang="en-US" dirty="0"/>
              <a:t> que </a:t>
            </a:r>
            <a:r>
              <a:rPr lang="en-US" dirty="0" err="1"/>
              <a:t>intenta</a:t>
            </a:r>
            <a:r>
              <a:rPr lang="en-US" dirty="0"/>
              <a:t> </a:t>
            </a:r>
            <a:r>
              <a:rPr lang="en-US" dirty="0" err="1"/>
              <a:t>hacer</a:t>
            </a:r>
            <a:r>
              <a:rPr lang="en-US" dirty="0"/>
              <a:t> </a:t>
            </a:r>
            <a:r>
              <a:rPr lang="en-US" dirty="0" err="1"/>
              <a:t>algo</a:t>
            </a:r>
            <a:r>
              <a:rPr lang="en-US" dirty="0"/>
              <a:t> </a:t>
            </a:r>
            <a:r>
              <a:rPr lang="en-US" dirty="0" err="1"/>
              <a:t>pero</a:t>
            </a:r>
            <a:r>
              <a:rPr lang="en-US" dirty="0"/>
              <a:t> </a:t>
            </a:r>
            <a:r>
              <a:rPr lang="en-US" dirty="0" err="1"/>
              <a:t>tiene</a:t>
            </a:r>
            <a:r>
              <a:rPr lang="en-US" dirty="0"/>
              <a:t> </a:t>
            </a:r>
            <a:r>
              <a:rPr lang="en-US" dirty="0" err="1"/>
              <a:t>mucho</a:t>
            </a:r>
            <a:r>
              <a:rPr lang="en-US" dirty="0"/>
              <a:t> error. Podemos </a:t>
            </a:r>
            <a:r>
              <a:rPr lang="en-US" dirty="0" err="1"/>
              <a:t>solucionar</a:t>
            </a:r>
            <a:r>
              <a:rPr lang="en-US" dirty="0"/>
              <a:t> </a:t>
            </a:r>
            <a:r>
              <a:rPr lang="en-US" dirty="0" err="1"/>
              <a:t>esto</a:t>
            </a:r>
            <a:r>
              <a:rPr lang="en-US" dirty="0"/>
              <a:t> </a:t>
            </a:r>
            <a:r>
              <a:rPr lang="en-US" dirty="0" err="1"/>
              <a:t>añadiendo</a:t>
            </a:r>
            <a:r>
              <a:rPr lang="en-US" dirty="0"/>
              <a:t> </a:t>
            </a:r>
            <a:r>
              <a:rPr lang="en-US" dirty="0" err="1"/>
              <a:t>capas</a:t>
            </a:r>
            <a:r>
              <a:rPr lang="en-US" dirty="0"/>
              <a:t> </a:t>
            </a:r>
            <a:r>
              <a:rPr lang="en-US" dirty="0" err="1"/>
              <a:t>ocultas</a:t>
            </a:r>
            <a:r>
              <a:rPr lang="en-US" dirty="0"/>
              <a:t>, lo que </a:t>
            </a:r>
            <a:r>
              <a:rPr lang="en-US" dirty="0" err="1"/>
              <a:t>nos</a:t>
            </a:r>
            <a:r>
              <a:rPr lang="en-US" dirty="0"/>
              <a:t> </a:t>
            </a:r>
            <a:r>
              <a:rPr lang="en-US" dirty="0" err="1"/>
              <a:t>permitirá</a:t>
            </a:r>
            <a:r>
              <a:rPr lang="en-US" dirty="0"/>
              <a:t> </a:t>
            </a:r>
            <a:r>
              <a:rPr lang="en-US" dirty="0" err="1"/>
              <a:t>hacer</a:t>
            </a:r>
            <a:r>
              <a:rPr lang="en-US" dirty="0"/>
              <a:t> </a:t>
            </a:r>
            <a:r>
              <a:rPr lang="en-US" dirty="0" err="1"/>
              <a:t>combinaciones</a:t>
            </a:r>
            <a:r>
              <a:rPr lang="en-US" dirty="0"/>
              <a:t> no </a:t>
            </a:r>
            <a:r>
              <a:rPr lang="en-US" dirty="0" err="1"/>
              <a:t>lineales</a:t>
            </a:r>
            <a:r>
              <a:rPr lang="en-US" dirty="0"/>
              <a:t> de los pesos. </a:t>
            </a:r>
          </a:p>
          <a:p>
            <a:pPr marL="0" indent="0">
              <a:buNone/>
            </a:pPr>
            <a:r>
              <a:rPr lang="en-US" dirty="0"/>
              <a:t>3. </a:t>
            </a:r>
            <a:r>
              <a:rPr lang="en-US" dirty="0" err="1"/>
              <a:t>Vemos</a:t>
            </a:r>
            <a:r>
              <a:rPr lang="en-US" dirty="0"/>
              <a:t> que </a:t>
            </a:r>
            <a:r>
              <a:rPr lang="en-US" dirty="0" err="1"/>
              <a:t>efectivamente</a:t>
            </a:r>
            <a:r>
              <a:rPr lang="en-US" dirty="0"/>
              <a:t> </a:t>
            </a:r>
            <a:r>
              <a:rPr lang="en-US" dirty="0" err="1"/>
              <a:t>sucede</a:t>
            </a:r>
            <a:r>
              <a:rPr lang="en-US" dirty="0"/>
              <a:t> </a:t>
            </a:r>
            <a:r>
              <a:rPr lang="en-US" dirty="0" err="1"/>
              <a:t>algo</a:t>
            </a:r>
            <a:r>
              <a:rPr lang="en-US" dirty="0"/>
              <a:t> y se </a:t>
            </a:r>
            <a:r>
              <a:rPr lang="en-US" dirty="0" err="1"/>
              <a:t>adapta</a:t>
            </a:r>
            <a:r>
              <a:rPr lang="en-US" dirty="0"/>
              <a:t> </a:t>
            </a:r>
            <a:r>
              <a:rPr lang="en-US" dirty="0" err="1"/>
              <a:t>mejor</a:t>
            </a:r>
            <a:r>
              <a:rPr lang="en-US" dirty="0"/>
              <a:t> a los </a:t>
            </a:r>
            <a:r>
              <a:rPr lang="en-US" dirty="0" err="1"/>
              <a:t>datos</a:t>
            </a:r>
            <a:r>
              <a:rPr lang="en-US" dirty="0"/>
              <a:t>.</a:t>
            </a:r>
          </a:p>
          <a:p>
            <a:pPr marL="0" indent="0">
              <a:buNone/>
            </a:pPr>
            <a:r>
              <a:rPr lang="en-US" dirty="0"/>
              <a:t>4. Si </a:t>
            </a:r>
            <a:r>
              <a:rPr lang="en-US" dirty="0" err="1"/>
              <a:t>añadimos</a:t>
            </a:r>
            <a:r>
              <a:rPr lang="en-US" dirty="0"/>
              <a:t> </a:t>
            </a:r>
            <a:r>
              <a:rPr lang="en-US" dirty="0" err="1"/>
              <a:t>otra</a:t>
            </a:r>
            <a:r>
              <a:rPr lang="en-US" dirty="0"/>
              <a:t> </a:t>
            </a:r>
            <a:r>
              <a:rPr lang="en-US" dirty="0" err="1"/>
              <a:t>neurona</a:t>
            </a:r>
            <a:r>
              <a:rPr lang="en-US" dirty="0"/>
              <a:t>, que </a:t>
            </a:r>
            <a:r>
              <a:rPr lang="en-US" dirty="0" err="1"/>
              <a:t>pasará</a:t>
            </a:r>
            <a:r>
              <a:rPr lang="en-US" dirty="0"/>
              <a:t>? (3 </a:t>
            </a:r>
            <a:r>
              <a:rPr lang="en-US" dirty="0" err="1"/>
              <a:t>neuronas</a:t>
            </a:r>
            <a:r>
              <a:rPr lang="en-US" dirty="0"/>
              <a:t>). </a:t>
            </a:r>
            <a:r>
              <a:rPr lang="en-US" dirty="0" err="1"/>
              <a:t>Cuantas</a:t>
            </a:r>
            <a:r>
              <a:rPr lang="en-US" dirty="0"/>
              <a:t> </a:t>
            </a:r>
            <a:r>
              <a:rPr lang="en-US" dirty="0" err="1"/>
              <a:t>lineas</a:t>
            </a:r>
            <a:r>
              <a:rPr lang="en-US" dirty="0"/>
              <a:t> </a:t>
            </a:r>
            <a:r>
              <a:rPr lang="en-US" dirty="0" err="1"/>
              <a:t>creeis</a:t>
            </a:r>
            <a:r>
              <a:rPr lang="en-US" dirty="0"/>
              <a:t> que </a:t>
            </a:r>
            <a:r>
              <a:rPr lang="en-US" dirty="0" err="1"/>
              <a:t>puede</a:t>
            </a:r>
            <a:r>
              <a:rPr lang="en-US" dirty="0"/>
              <a:t> </a:t>
            </a:r>
            <a:r>
              <a:rPr lang="en-US" dirty="0" err="1"/>
              <a:t>hacer</a:t>
            </a:r>
            <a:r>
              <a:rPr lang="en-US" dirty="0"/>
              <a:t> </a:t>
            </a:r>
            <a:r>
              <a:rPr lang="en-US" dirty="0" err="1"/>
              <a:t>ahora</a:t>
            </a:r>
            <a:r>
              <a:rPr lang="en-US" dirty="0"/>
              <a:t>?</a:t>
            </a:r>
          </a:p>
          <a:p>
            <a:pPr marL="0" indent="0">
              <a:buNone/>
            </a:pPr>
            <a:r>
              <a:rPr lang="en-US" dirty="0"/>
              <a:t>5. </a:t>
            </a:r>
            <a:r>
              <a:rPr lang="en-US" dirty="0" err="1"/>
              <a:t>Empieza</a:t>
            </a:r>
            <a:r>
              <a:rPr lang="en-US" dirty="0"/>
              <a:t> a </a:t>
            </a:r>
            <a:r>
              <a:rPr lang="en-US" dirty="0" err="1"/>
              <a:t>poder</a:t>
            </a:r>
            <a:r>
              <a:rPr lang="en-US" dirty="0"/>
              <a:t> </a:t>
            </a:r>
            <a:r>
              <a:rPr lang="en-US" dirty="0" err="1"/>
              <a:t>predecir</a:t>
            </a:r>
            <a:r>
              <a:rPr lang="en-US" dirty="0"/>
              <a:t> major. Si </a:t>
            </a:r>
            <a:r>
              <a:rPr lang="en-US" dirty="0" err="1"/>
              <a:t>añadimos</a:t>
            </a:r>
            <a:r>
              <a:rPr lang="en-US" dirty="0"/>
              <a:t> </a:t>
            </a:r>
            <a:r>
              <a:rPr lang="en-US" dirty="0" err="1"/>
              <a:t>otra</a:t>
            </a:r>
            <a:r>
              <a:rPr lang="en-US" dirty="0"/>
              <a:t> </a:t>
            </a:r>
            <a:r>
              <a:rPr lang="en-US" dirty="0" err="1"/>
              <a:t>neurona</a:t>
            </a:r>
            <a:r>
              <a:rPr lang="en-US" dirty="0"/>
              <a:t>, lo </a:t>
            </a:r>
            <a:r>
              <a:rPr lang="en-US" dirty="0" err="1"/>
              <a:t>hace</a:t>
            </a:r>
            <a:r>
              <a:rPr lang="en-US" dirty="0"/>
              <a:t> major. </a:t>
            </a:r>
          </a:p>
          <a:p>
            <a:pPr marL="0" indent="0">
              <a:buNone/>
            </a:pPr>
            <a:endParaRPr lang="en-US" dirty="0"/>
          </a:p>
          <a:p>
            <a:pPr marL="0" indent="0">
              <a:buNone/>
            </a:pPr>
            <a:r>
              <a:rPr lang="en-US" dirty="0"/>
              <a:t>Las </a:t>
            </a:r>
            <a:r>
              <a:rPr lang="en-US" dirty="0" err="1"/>
              <a:t>capas</a:t>
            </a:r>
            <a:r>
              <a:rPr lang="en-US" dirty="0"/>
              <a:t> </a:t>
            </a:r>
            <a:r>
              <a:rPr lang="en-US" dirty="0" err="1"/>
              <a:t>ocultas</a:t>
            </a:r>
            <a:r>
              <a:rPr lang="en-US" dirty="0"/>
              <a:t> </a:t>
            </a:r>
            <a:r>
              <a:rPr lang="en-US" dirty="0" err="1"/>
              <a:t>nos</a:t>
            </a:r>
            <a:r>
              <a:rPr lang="en-US" dirty="0"/>
              <a:t> dan la </a:t>
            </a:r>
            <a:r>
              <a:rPr lang="en-US" dirty="0" err="1"/>
              <a:t>posibilidad</a:t>
            </a:r>
            <a:r>
              <a:rPr lang="en-US" dirty="0"/>
              <a:t> de </a:t>
            </a:r>
            <a:r>
              <a:rPr lang="en-US" dirty="0" err="1"/>
              <a:t>hacer</a:t>
            </a:r>
            <a:r>
              <a:rPr lang="en-US" dirty="0"/>
              <a:t> </a:t>
            </a:r>
            <a:r>
              <a:rPr lang="en-US" dirty="0" err="1"/>
              <a:t>mejores</a:t>
            </a:r>
            <a:r>
              <a:rPr lang="en-US" dirty="0"/>
              <a:t> </a:t>
            </a:r>
            <a:r>
              <a:rPr lang="en-US" dirty="0" err="1"/>
              <a:t>predicciones</a:t>
            </a:r>
            <a:r>
              <a:rPr lang="en-US" dirty="0"/>
              <a:t> </a:t>
            </a:r>
            <a:r>
              <a:rPr lang="en-US" dirty="0" err="1"/>
              <a:t>porque</a:t>
            </a:r>
            <a:r>
              <a:rPr lang="en-US" dirty="0"/>
              <a:t> se </a:t>
            </a:r>
            <a:r>
              <a:rPr lang="en-US" dirty="0" err="1"/>
              <a:t>amoldan</a:t>
            </a:r>
            <a:r>
              <a:rPr lang="en-US" dirty="0"/>
              <a:t> major a los </a:t>
            </a:r>
            <a:r>
              <a:rPr lang="en-US" dirty="0" err="1"/>
              <a:t>datos</a:t>
            </a:r>
            <a:r>
              <a:rPr lang="en-US" dirty="0"/>
              <a:t>. </a:t>
            </a:r>
            <a:r>
              <a:rPr lang="en-US" dirty="0" err="1"/>
              <a:t>Pueden</a:t>
            </a:r>
            <a:r>
              <a:rPr lang="en-US" dirty="0"/>
              <a:t> </a:t>
            </a:r>
            <a:r>
              <a:rPr lang="en-US" dirty="0" err="1"/>
              <a:t>comprender</a:t>
            </a:r>
            <a:r>
              <a:rPr lang="en-US" dirty="0"/>
              <a:t> </a:t>
            </a:r>
            <a:r>
              <a:rPr lang="en-US" dirty="0" err="1"/>
              <a:t>datos</a:t>
            </a:r>
            <a:r>
              <a:rPr lang="en-US" dirty="0"/>
              <a:t> </a:t>
            </a:r>
            <a:r>
              <a:rPr lang="en-US" dirty="0" err="1"/>
              <a:t>complejos</a:t>
            </a:r>
            <a:r>
              <a:rPr lang="en-US" dirty="0"/>
              <a:t>. </a:t>
            </a:r>
          </a:p>
          <a:p>
            <a:pPr marL="0" indent="0">
              <a:buNone/>
            </a:pPr>
            <a:endParaRPr lang="en-US" dirty="0"/>
          </a:p>
          <a:p>
            <a:pPr marL="0" indent="0">
              <a:buNone/>
            </a:pPr>
            <a:endParaRPr lang="en-US" dirty="0"/>
          </a:p>
          <a:p>
            <a:pPr marL="0" indent="0">
              <a:buNone/>
            </a:pPr>
            <a:r>
              <a:rPr lang="en-US" dirty="0"/>
              <a:t>PROBAMOS CON EL REDONDO</a:t>
            </a:r>
          </a:p>
          <a:p>
            <a:pPr marL="0" indent="0">
              <a:buNone/>
            </a:pPr>
            <a:endParaRPr lang="en-US" dirty="0"/>
          </a:p>
          <a:p>
            <a:pPr marL="0" indent="0">
              <a:buNone/>
            </a:pPr>
            <a:r>
              <a:rPr lang="en-US" dirty="0"/>
              <a:t>Con dos </a:t>
            </a:r>
            <a:r>
              <a:rPr lang="en-US" dirty="0" err="1"/>
              <a:t>capas</a:t>
            </a:r>
            <a:r>
              <a:rPr lang="en-US" dirty="0"/>
              <a:t> </a:t>
            </a:r>
            <a:r>
              <a:rPr lang="en-US" dirty="0" err="1"/>
              <a:t>ocultas</a:t>
            </a:r>
            <a:r>
              <a:rPr lang="en-US" dirty="0"/>
              <a:t>, </a:t>
            </a:r>
            <a:r>
              <a:rPr lang="en-US" dirty="0" err="1"/>
              <a:t>realiza</a:t>
            </a:r>
            <a:r>
              <a:rPr lang="en-US" dirty="0"/>
              <a:t> dos </a:t>
            </a:r>
            <a:r>
              <a:rPr lang="en-US" dirty="0" err="1"/>
              <a:t>líneas</a:t>
            </a:r>
            <a:r>
              <a:rPr lang="en-US" dirty="0"/>
              <a:t>. </a:t>
            </a:r>
            <a:r>
              <a:rPr lang="en-US" dirty="0" err="1"/>
              <a:t>Añadimos</a:t>
            </a:r>
            <a:r>
              <a:rPr lang="en-US" dirty="0"/>
              <a:t> 3 </a:t>
            </a:r>
            <a:r>
              <a:rPr lang="en-US" dirty="0" err="1"/>
              <a:t>neuronas</a:t>
            </a:r>
            <a:r>
              <a:rPr lang="en-US" dirty="0"/>
              <a:t>. </a:t>
            </a:r>
          </a:p>
          <a:p>
            <a:pPr marL="0" indent="0">
              <a:buNone/>
            </a:pPr>
            <a:r>
              <a:rPr lang="en-US" dirty="0" err="1"/>
              <a:t>Probar</a:t>
            </a:r>
            <a:r>
              <a:rPr lang="en-US" dirty="0"/>
              <a:t> con </a:t>
            </a:r>
            <a:r>
              <a:rPr lang="en-US" dirty="0" err="1"/>
              <a:t>muchas</a:t>
            </a:r>
            <a:r>
              <a:rPr lang="en-US" dirty="0"/>
              <a:t> </a:t>
            </a:r>
            <a:r>
              <a:rPr lang="en-US" dirty="0" err="1"/>
              <a:t>capas</a:t>
            </a:r>
            <a:r>
              <a:rPr lang="en-US" dirty="0"/>
              <a:t> </a:t>
            </a:r>
            <a:r>
              <a:rPr lang="en-US" dirty="0" err="1"/>
              <a:t>ocultas</a:t>
            </a:r>
            <a:r>
              <a:rPr lang="en-US" dirty="0"/>
              <a:t>. Ver que </a:t>
            </a:r>
            <a:r>
              <a:rPr lang="en-US" dirty="0" err="1"/>
              <a:t>sigue</a:t>
            </a:r>
            <a:r>
              <a:rPr lang="en-US" dirty="0"/>
              <a:t> </a:t>
            </a:r>
            <a:r>
              <a:rPr lang="en-US" dirty="0" err="1"/>
              <a:t>acertando</a:t>
            </a:r>
            <a:r>
              <a:rPr lang="en-US" dirty="0"/>
              <a:t> </a:t>
            </a:r>
            <a:r>
              <a:rPr lang="en-US" dirty="0" err="1"/>
              <a:t>en</a:t>
            </a:r>
            <a:r>
              <a:rPr lang="en-US" dirty="0"/>
              <a:t> el </a:t>
            </a:r>
            <a:r>
              <a:rPr lang="en-US" dirty="0" err="1"/>
              <a:t>resultado</a:t>
            </a:r>
            <a:r>
              <a:rPr lang="en-US" dirty="0"/>
              <a:t>, </a:t>
            </a:r>
          </a:p>
          <a:p>
            <a:pPr marL="0" indent="0">
              <a:buNone/>
            </a:pPr>
            <a:endParaRPr lang="en-US" dirty="0"/>
          </a:p>
          <a:p>
            <a:pPr marL="0" indent="0">
              <a:buNone/>
            </a:pPr>
            <a:r>
              <a:rPr lang="en-US" dirty="0"/>
              <a:t>Pero </a:t>
            </a:r>
            <a:r>
              <a:rPr lang="en-US" dirty="0" err="1"/>
              <a:t>ojo</a:t>
            </a:r>
            <a:r>
              <a:rPr lang="en-US" dirty="0"/>
              <a:t> con las </a:t>
            </a:r>
            <a:r>
              <a:rPr lang="en-US" dirty="0" err="1"/>
              <a:t>capas</a:t>
            </a:r>
            <a:r>
              <a:rPr lang="en-US" dirty="0"/>
              <a:t> </a:t>
            </a:r>
            <a:r>
              <a:rPr lang="en-US" dirty="0" err="1"/>
              <a:t>ocultas</a:t>
            </a:r>
            <a:r>
              <a:rPr lang="en-US" dirty="0"/>
              <a:t> </a:t>
            </a:r>
            <a:r>
              <a:rPr lang="en-US" dirty="0" err="1"/>
              <a:t>en</a:t>
            </a:r>
            <a:r>
              <a:rPr lang="en-US" dirty="0"/>
              <a:t> gran </a:t>
            </a:r>
            <a:r>
              <a:rPr lang="en-US" dirty="0" err="1"/>
              <a:t>numero</a:t>
            </a:r>
            <a:r>
              <a:rPr lang="en-US" dirty="0"/>
              <a:t>! </a:t>
            </a:r>
            <a:r>
              <a:rPr lang="en-US" dirty="0" err="1"/>
              <a:t>Cuantas</a:t>
            </a:r>
            <a:r>
              <a:rPr lang="en-US" dirty="0"/>
              <a:t> mas hidden layer, mas </a:t>
            </a:r>
            <a:r>
              <a:rPr lang="en-US" dirty="0" err="1"/>
              <a:t>posibilidad</a:t>
            </a:r>
            <a:r>
              <a:rPr lang="en-US" dirty="0"/>
              <a:t> de overfitting. </a:t>
            </a:r>
          </a:p>
          <a:p>
            <a:pPr marL="0" indent="0">
              <a:buNone/>
            </a:pPr>
            <a:endParaRPr lang="en-US" dirty="0"/>
          </a:p>
          <a:p>
            <a:pPr marL="0" indent="0">
              <a:buNone/>
            </a:pPr>
            <a:endParaRPr lang="en-US" dirty="0"/>
          </a:p>
          <a:p>
            <a:pPr marL="0" indent="0">
              <a:buNone/>
            </a:pP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33</a:t>
            </a:fld>
            <a:endParaRPr lang="es-ES"/>
          </a:p>
        </p:txBody>
      </p:sp>
    </p:spTree>
    <p:extLst>
      <p:ext uri="{BB962C8B-B14F-4D97-AF65-F5344CB8AC3E}">
        <p14:creationId xmlns:p14="http://schemas.microsoft.com/office/powerpoint/2010/main" val="23374458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https://faculty.ucmerced.edu/mcarreira-perpinan/teaching/CSE176/lecturenotes.pdf</a:t>
            </a:r>
            <a:endParaRPr lang="es-ES" dirty="0"/>
          </a:p>
          <a:p>
            <a:r>
              <a:rPr lang="es-ES" dirty="0" err="1"/>
              <a:t>Definition</a:t>
            </a:r>
            <a:r>
              <a:rPr lang="es-ES" dirty="0"/>
              <a:t> of </a:t>
            </a:r>
            <a:r>
              <a:rPr lang="es-ES" dirty="0" err="1"/>
              <a:t>different</a:t>
            </a:r>
            <a:r>
              <a:rPr lang="es-ES" dirty="0"/>
              <a:t> ML </a:t>
            </a:r>
            <a:r>
              <a:rPr lang="es-ES" dirty="0" err="1"/>
              <a:t>classification</a:t>
            </a:r>
            <a:r>
              <a:rPr lang="es-ES" baseline="0" dirty="0"/>
              <a:t> </a:t>
            </a:r>
            <a:r>
              <a:rPr lang="es-ES" baseline="0" dirty="0" err="1"/>
              <a:t>algorithms</a:t>
            </a:r>
            <a:endParaRPr lang="es-ES" dirty="0"/>
          </a:p>
          <a:p>
            <a:r>
              <a:rPr lang="es-ES" dirty="0">
                <a:hlinkClick r:id="rId4"/>
              </a:rPr>
              <a:t>https://data-flair.training/blogs/machine-learning-classification-algorithms/</a:t>
            </a:r>
            <a:endParaRPr lang="es-ES" dirty="0"/>
          </a:p>
          <a:p>
            <a:endParaRPr lang="es-ES" dirty="0"/>
          </a:p>
          <a:p>
            <a:r>
              <a:rPr lang="es-ES" dirty="0" err="1"/>
              <a:t>Tasks</a:t>
            </a:r>
            <a:r>
              <a:rPr lang="es-ES" baseline="0" dirty="0"/>
              <a:t> of </a:t>
            </a:r>
            <a:r>
              <a:rPr lang="es-ES" baseline="0" dirty="0" err="1"/>
              <a:t>Classification</a:t>
            </a:r>
            <a:r>
              <a:rPr lang="es-ES" baseline="0" dirty="0"/>
              <a:t> ML</a:t>
            </a:r>
          </a:p>
          <a:p>
            <a:r>
              <a:rPr lang="es-ES" dirty="0">
                <a:hlinkClick r:id="rId5"/>
              </a:rPr>
              <a:t>https://machinelearningmastery.com/types-of-classification-in-machine-learning/</a:t>
            </a:r>
            <a:endParaRPr lang="es-ES" dirty="0"/>
          </a:p>
          <a:p>
            <a:endParaRPr lang="es-ES" dirty="0"/>
          </a:p>
          <a:p>
            <a:r>
              <a:rPr lang="es-ES" dirty="0" err="1"/>
              <a:t>Clasification</a:t>
            </a:r>
            <a:r>
              <a:rPr lang="es-ES" dirty="0"/>
              <a:t> of </a:t>
            </a:r>
            <a:r>
              <a:rPr lang="es-ES" dirty="0" err="1"/>
              <a:t>Algorithms</a:t>
            </a:r>
            <a:endParaRPr lang="es-ES" dirty="0"/>
          </a:p>
          <a:p>
            <a:endParaRPr lang="es-ES" dirty="0"/>
          </a:p>
          <a:p>
            <a:r>
              <a:rPr lang="es-ES" dirty="0">
                <a:hlinkClick r:id="rId6"/>
              </a:rPr>
              <a:t>https://stackabuse.com/overview-of-classification-methods-in-python-with-scikit-learn/#:~:text=Scikit%2DLearn%20is%20a%20library,and%20other%20machine%20learning%20tasks.</a:t>
            </a:r>
            <a:endParaRPr lang="es-ES" dirty="0"/>
          </a:p>
          <a:p>
            <a:r>
              <a:rPr lang="es-ES" dirty="0">
                <a:hlinkClick r:id="rId7"/>
              </a:rPr>
              <a:t>https://www.edureka.co/blog/classification-algorithms/</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34</a:t>
            </a:fld>
            <a:endParaRPr lang="es-ES"/>
          </a:p>
        </p:txBody>
      </p:sp>
    </p:spTree>
    <p:extLst>
      <p:ext uri="{BB962C8B-B14F-4D97-AF65-F5344CB8AC3E}">
        <p14:creationId xmlns:p14="http://schemas.microsoft.com/office/powerpoint/2010/main" val="3840336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https://manisha-sirsat.blogspot.com/2019/04/confusion-matrix.html</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37</a:t>
            </a:fld>
            <a:endParaRPr lang="es-ES"/>
          </a:p>
        </p:txBody>
      </p:sp>
    </p:spTree>
    <p:extLst>
      <p:ext uri="{BB962C8B-B14F-4D97-AF65-F5344CB8AC3E}">
        <p14:creationId xmlns:p14="http://schemas.microsoft.com/office/powerpoint/2010/main" val="3426004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https://manisha-sirsat.blogspot.com/2019/04/confusion-matrix.html</a:t>
            </a:r>
            <a:endParaRPr lang="en-US" dirty="0"/>
          </a:p>
          <a:p>
            <a:endParaRPr lang="en-US" dirty="0"/>
          </a:p>
          <a:p>
            <a:r>
              <a:rPr lang="en-US" dirty="0"/>
              <a:t>https://sitiobigdata.com/2019/01/19/machine-learning-metrica-clasificacion-parte-3/#</a:t>
            </a:r>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38</a:t>
            </a:fld>
            <a:endParaRPr lang="es-ES"/>
          </a:p>
        </p:txBody>
      </p:sp>
    </p:spTree>
    <p:extLst>
      <p:ext uri="{BB962C8B-B14F-4D97-AF65-F5344CB8AC3E}">
        <p14:creationId xmlns:p14="http://schemas.microsoft.com/office/powerpoint/2010/main" val="264138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dirty="0">
                <a:hlinkClick r:id="rId3"/>
              </a:rPr>
              <a:t>https://manisha-sirsat.blogspot.com/2019/04/confusion-matrix.html</a:t>
            </a:r>
          </a:p>
          <a:p>
            <a:r>
              <a:rPr lang="es-ES" dirty="0">
                <a:hlinkClick r:id="rId4"/>
              </a:rPr>
              <a:t>https://towardsdatascience.com/accuracy-paradox-897a69e2dd9b</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39</a:t>
            </a:fld>
            <a:endParaRPr lang="es-ES"/>
          </a:p>
        </p:txBody>
      </p:sp>
    </p:spTree>
    <p:extLst>
      <p:ext uri="{BB962C8B-B14F-4D97-AF65-F5344CB8AC3E}">
        <p14:creationId xmlns:p14="http://schemas.microsoft.com/office/powerpoint/2010/main" val="6233074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1" kern="1200" dirty="0">
                <a:solidFill>
                  <a:schemeClr val="tx1"/>
                </a:solidFill>
                <a:effectLst/>
                <a:latin typeface="+mn-lt"/>
                <a:ea typeface="+mn-ea"/>
                <a:cs typeface="+mn-cs"/>
              </a:rPr>
              <a:t>** it’s important to note that trading False Positives could come at a very deadly cost as </a:t>
            </a:r>
            <a:r>
              <a:rPr lang="en-US" sz="1200" b="0" i="1" u="none" strike="noStrike" kern="1200" dirty="0" err="1">
                <a:solidFill>
                  <a:schemeClr val="tx1"/>
                </a:solidFill>
                <a:effectLst/>
                <a:latin typeface="+mn-lt"/>
                <a:ea typeface="+mn-ea"/>
                <a:cs typeface="+mn-cs"/>
                <a:hlinkClick r:id="rId3"/>
              </a:rPr>
              <a:t>tweetypsych</a:t>
            </a:r>
            <a:endParaRPr lang="en-US" sz="1200" b="0" i="0" kern="1200" dirty="0">
              <a:solidFill>
                <a:schemeClr val="tx1"/>
              </a:solidFill>
              <a:effectLst/>
              <a:latin typeface="+mn-lt"/>
              <a:ea typeface="+mn-ea"/>
              <a:cs typeface="+mn-cs"/>
            </a:endParaRPr>
          </a:p>
          <a:p>
            <a:r>
              <a:rPr lang="en-US" sz="1200" b="0" i="1" kern="1200" dirty="0">
                <a:solidFill>
                  <a:schemeClr val="tx1"/>
                </a:solidFill>
                <a:effectLst/>
                <a:latin typeface="+mn-lt"/>
                <a:ea typeface="+mn-ea"/>
                <a:cs typeface="+mn-cs"/>
              </a:rPr>
              <a:t> pointed out in the comment section.</a:t>
            </a:r>
            <a:endParaRPr lang="es-E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40</a:t>
            </a:fld>
            <a:endParaRPr lang="es-ES"/>
          </a:p>
        </p:txBody>
      </p:sp>
    </p:spTree>
    <p:extLst>
      <p:ext uri="{BB962C8B-B14F-4D97-AF65-F5344CB8AC3E}">
        <p14:creationId xmlns:p14="http://schemas.microsoft.com/office/powerpoint/2010/main" val="4681009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42</a:t>
            </a:fld>
            <a:endParaRPr lang="es-ES"/>
          </a:p>
        </p:txBody>
      </p:sp>
    </p:spTree>
    <p:extLst>
      <p:ext uri="{BB962C8B-B14F-4D97-AF65-F5344CB8AC3E}">
        <p14:creationId xmlns:p14="http://schemas.microsoft.com/office/powerpoint/2010/main" val="37383716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https://builtin.com/data-science/supervised-machine-learning-classification</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45</a:t>
            </a:fld>
            <a:endParaRPr lang="es-ES"/>
          </a:p>
        </p:txBody>
      </p:sp>
    </p:spTree>
    <p:extLst>
      <p:ext uri="{BB962C8B-B14F-4D97-AF65-F5344CB8AC3E}">
        <p14:creationId xmlns:p14="http://schemas.microsoft.com/office/powerpoint/2010/main" val="31752360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u="none" dirty="0">
                <a:solidFill>
                  <a:schemeClr val="tx1"/>
                </a:solidFill>
                <a:hlinkClick r:id="rId3">
                  <a:extLst>
                    <a:ext uri="{A12FA001-AC4F-418D-AE19-62706E023703}">
                      <ahyp:hlinkClr xmlns:ahyp="http://schemas.microsoft.com/office/drawing/2018/hyperlinkcolor" val="tx"/>
                    </a:ext>
                  </a:extLst>
                </a:hlinkClick>
              </a:rPr>
              <a:t>Las salidas, outputs son categorías o clases. </a:t>
            </a:r>
          </a:p>
          <a:p>
            <a:endParaRPr lang="es-ES" dirty="0">
              <a:hlinkClick r:id="rId3">
                <a:extLst>
                  <a:ext uri="{A12FA001-AC4F-418D-AE19-62706E023703}">
                    <ahyp:hlinkClr xmlns:ahyp="http://schemas.microsoft.com/office/drawing/2018/hyperlinkcolor" val="tx"/>
                  </a:ext>
                </a:extLst>
              </a:hlinkClick>
            </a:endParaRPr>
          </a:p>
          <a:p>
            <a:r>
              <a:rPr lang="es-ES" dirty="0">
                <a:hlinkClick r:id="rId3">
                  <a:extLst>
                    <a:ext uri="{A12FA001-AC4F-418D-AE19-62706E023703}">
                      <ahyp:hlinkClr xmlns:ahyp="http://schemas.microsoft.com/office/drawing/2018/hyperlinkcolor" val="tx"/>
                    </a:ext>
                  </a:extLst>
                </a:hlinkClick>
              </a:rPr>
              <a:t>https://scikit-learn.org/stable/modules/multiclass.html</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5</a:t>
            </a:fld>
            <a:endParaRPr lang="es-ES"/>
          </a:p>
        </p:txBody>
      </p:sp>
    </p:spTree>
    <p:extLst>
      <p:ext uri="{BB962C8B-B14F-4D97-AF65-F5344CB8AC3E}">
        <p14:creationId xmlns:p14="http://schemas.microsoft.com/office/powerpoint/2010/main" val="6411539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err="1">
                <a:solidFill>
                  <a:schemeClr val="tx1"/>
                </a:solidFill>
                <a:effectLst/>
                <a:latin typeface="+mn-lt"/>
                <a:ea typeface="+mn-ea"/>
                <a:cs typeface="+mn-cs"/>
              </a:rPr>
              <a:t>Keras</a:t>
            </a:r>
            <a:r>
              <a:rPr lang="es-ES" sz="1200" b="0" i="0" kern="1200" dirty="0">
                <a:solidFill>
                  <a:schemeClr val="tx1"/>
                </a:solidFill>
                <a:effectLst/>
                <a:latin typeface="+mn-lt"/>
                <a:ea typeface="+mn-ea"/>
                <a:cs typeface="+mn-cs"/>
              </a:rPr>
              <a:t> es una librería escrita en </a:t>
            </a:r>
            <a:r>
              <a:rPr lang="es-ES" sz="1200" b="0" i="0" u="none" strike="noStrike" kern="1200" dirty="0">
                <a:solidFill>
                  <a:schemeClr val="tx1"/>
                </a:solidFill>
                <a:effectLst/>
                <a:latin typeface="+mn-lt"/>
                <a:ea typeface="+mn-ea"/>
                <a:cs typeface="+mn-cs"/>
                <a:hlinkClick r:id="rId3"/>
              </a:rPr>
              <a:t>Python</a:t>
            </a:r>
            <a:r>
              <a:rPr lang="es-ES" sz="1200" b="0" i="0" kern="1200" dirty="0">
                <a:solidFill>
                  <a:schemeClr val="tx1"/>
                </a:solidFill>
                <a:effectLst/>
                <a:latin typeface="+mn-lt"/>
                <a:ea typeface="+mn-ea"/>
                <a:cs typeface="+mn-cs"/>
              </a:rPr>
              <a:t>, diseñada específicamente para hacer experimentos con </a:t>
            </a:r>
            <a:r>
              <a:rPr lang="es-ES" sz="1200" b="0" i="0" u="none" strike="noStrike" kern="1200" dirty="0">
                <a:solidFill>
                  <a:schemeClr val="tx1"/>
                </a:solidFill>
                <a:effectLst/>
                <a:latin typeface="+mn-lt"/>
                <a:ea typeface="+mn-ea"/>
                <a:cs typeface="+mn-cs"/>
                <a:hlinkClick r:id="rId4"/>
              </a:rPr>
              <a:t>redes neuronales</a:t>
            </a:r>
            <a:r>
              <a:rPr lang="es-ES" sz="1200" b="0" i="0" kern="1200" dirty="0">
                <a:solidFill>
                  <a:schemeClr val="tx1"/>
                </a:solidFill>
                <a:effectLst/>
                <a:latin typeface="+mn-lt"/>
                <a:ea typeface="+mn-ea"/>
                <a:cs typeface="+mn-cs"/>
              </a:rPr>
              <a:t>. Permite crear prototipos rápidamente y de manera fácil, pues está pensada para que sea fácil de usar. </a:t>
            </a:r>
          </a:p>
          <a:p>
            <a:endParaRPr lang="es-ES" sz="1200" b="0" i="0" kern="1200" dirty="0">
              <a:solidFill>
                <a:schemeClr val="tx1"/>
              </a:solidFill>
              <a:effectLst/>
              <a:latin typeface="+mn-lt"/>
              <a:ea typeface="+mn-ea"/>
              <a:cs typeface="+mn-cs"/>
            </a:endParaRPr>
          </a:p>
          <a:p>
            <a:r>
              <a:rPr lang="es-ES" sz="1200" b="0" i="0" kern="1200" dirty="0" err="1">
                <a:solidFill>
                  <a:schemeClr val="tx1"/>
                </a:solidFill>
                <a:effectLst/>
                <a:latin typeface="+mn-lt"/>
                <a:ea typeface="+mn-ea"/>
                <a:cs typeface="+mn-cs"/>
              </a:rPr>
              <a:t>Pytorch</a:t>
            </a:r>
            <a:r>
              <a:rPr lang="es-ES" sz="1200" b="0" i="0" kern="1200" dirty="0">
                <a:solidFill>
                  <a:schemeClr val="tx1"/>
                </a:solidFill>
                <a:effectLst/>
                <a:latin typeface="+mn-lt"/>
                <a:ea typeface="+mn-ea"/>
                <a:cs typeface="+mn-cs"/>
              </a:rPr>
              <a:t>: </a:t>
            </a:r>
            <a:r>
              <a:rPr lang="es-ES" sz="1200" b="0" i="0" kern="1200" dirty="0" err="1">
                <a:solidFill>
                  <a:schemeClr val="tx1"/>
                </a:solidFill>
                <a:effectLst/>
                <a:latin typeface="+mn-lt"/>
                <a:ea typeface="+mn-ea"/>
                <a:cs typeface="+mn-cs"/>
              </a:rPr>
              <a:t>Pytorch</a:t>
            </a:r>
            <a:r>
              <a:rPr lang="es-ES" sz="1200" b="0" i="0" kern="1200" dirty="0">
                <a:solidFill>
                  <a:schemeClr val="tx1"/>
                </a:solidFill>
                <a:effectLst/>
                <a:latin typeface="+mn-lt"/>
                <a:ea typeface="+mn-ea"/>
                <a:cs typeface="+mn-cs"/>
              </a:rPr>
              <a:t> es un </a:t>
            </a:r>
            <a:r>
              <a:rPr lang="es-ES" sz="1200" b="0" i="0" kern="1200" dirty="0" err="1">
                <a:solidFill>
                  <a:schemeClr val="tx1"/>
                </a:solidFill>
                <a:effectLst/>
                <a:latin typeface="+mn-lt"/>
                <a:ea typeface="+mn-ea"/>
                <a:cs typeface="+mn-cs"/>
              </a:rPr>
              <a:t>framework</a:t>
            </a:r>
            <a:r>
              <a:rPr lang="es-ES" sz="1200" b="0" i="0" kern="1200" dirty="0">
                <a:solidFill>
                  <a:schemeClr val="tx1"/>
                </a:solidFill>
                <a:effectLst/>
                <a:latin typeface="+mn-lt"/>
                <a:ea typeface="+mn-ea"/>
                <a:cs typeface="+mn-cs"/>
              </a:rPr>
              <a:t> de Python que permite el crecimiento rápido del Deep </a:t>
            </a:r>
            <a:r>
              <a:rPr lang="es-ES" sz="1200" b="0" i="0" kern="1200" dirty="0" err="1">
                <a:solidFill>
                  <a:schemeClr val="tx1"/>
                </a:solidFill>
                <a:effectLst/>
                <a:latin typeface="+mn-lt"/>
                <a:ea typeface="+mn-ea"/>
                <a:cs typeface="+mn-cs"/>
              </a:rPr>
              <a:t>Learning</a:t>
            </a:r>
            <a:r>
              <a:rPr lang="es-ES" sz="1200" b="0" i="0" kern="1200" dirty="0">
                <a:solidFill>
                  <a:schemeClr val="tx1"/>
                </a:solidFill>
                <a:effectLst/>
                <a:latin typeface="+mn-lt"/>
                <a:ea typeface="+mn-ea"/>
                <a:cs typeface="+mn-cs"/>
              </a:rPr>
              <a:t>, con una fuerte aceleración de la GPU. La característica principal de </a:t>
            </a:r>
            <a:r>
              <a:rPr lang="es-ES" sz="1200" b="0" i="0" kern="1200" dirty="0" err="1">
                <a:solidFill>
                  <a:schemeClr val="tx1"/>
                </a:solidFill>
                <a:effectLst/>
                <a:latin typeface="+mn-lt"/>
                <a:ea typeface="+mn-ea"/>
                <a:cs typeface="+mn-cs"/>
              </a:rPr>
              <a:t>Pytorch</a:t>
            </a:r>
            <a:r>
              <a:rPr lang="es-ES" sz="1200" b="0" i="0" kern="1200" dirty="0">
                <a:solidFill>
                  <a:schemeClr val="tx1"/>
                </a:solidFill>
                <a:effectLst/>
                <a:latin typeface="+mn-lt"/>
                <a:ea typeface="+mn-ea"/>
                <a:cs typeface="+mn-cs"/>
              </a:rPr>
              <a:t> es que utiliza grafos computacionales dinámicos. </a:t>
            </a:r>
          </a:p>
          <a:p>
            <a:endParaRPr lang="es-ES" sz="1200" b="0" i="0" kern="1200" dirty="0">
              <a:solidFill>
                <a:schemeClr val="tx1"/>
              </a:solidFill>
              <a:effectLst/>
              <a:latin typeface="+mn-lt"/>
              <a:ea typeface="+mn-ea"/>
              <a:cs typeface="+mn-cs"/>
            </a:endParaRPr>
          </a:p>
          <a:p>
            <a:r>
              <a:rPr lang="es-ES" sz="1200" b="0" i="0" kern="1200" dirty="0" err="1">
                <a:solidFill>
                  <a:schemeClr val="tx1"/>
                </a:solidFill>
                <a:effectLst/>
                <a:latin typeface="+mn-lt"/>
                <a:ea typeface="+mn-ea"/>
                <a:cs typeface="+mn-cs"/>
              </a:rPr>
              <a:t>TensorFlow</a:t>
            </a:r>
            <a:r>
              <a:rPr lang="es-ES" sz="1200" b="0" i="0" kern="1200" dirty="0">
                <a:solidFill>
                  <a:schemeClr val="tx1"/>
                </a:solidFill>
                <a:effectLst/>
                <a:latin typeface="+mn-lt"/>
                <a:ea typeface="+mn-ea"/>
                <a:cs typeface="+mn-cs"/>
              </a:rPr>
              <a:t> fue desarrollada por Google y la utilizan empresas como Airbnb, Dropbox, Uber y Snapchat. Aunque es muy popular es más recomendable para proyectos grandes y quizás más complejos, pues te da mucho control cuando estás construyendo redes neuronales.</a:t>
            </a:r>
          </a:p>
          <a:p>
            <a:endParaRPr lang="es-E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GPU</a:t>
            </a:r>
            <a:r>
              <a:rPr lang="es-ES" sz="1200" b="0" i="0" kern="1200" dirty="0">
                <a:solidFill>
                  <a:schemeClr val="tx1"/>
                </a:solidFill>
                <a:effectLst/>
                <a:latin typeface="+mn-lt"/>
                <a:ea typeface="+mn-ea"/>
                <a:cs typeface="+mn-cs"/>
              </a:rPr>
              <a:t> es el acrónimo de </a:t>
            </a:r>
            <a:r>
              <a:rPr lang="es-ES" sz="1200" b="1" i="0" kern="1200" dirty="0" err="1">
                <a:solidFill>
                  <a:schemeClr val="tx1"/>
                </a:solidFill>
                <a:effectLst/>
                <a:latin typeface="+mn-lt"/>
                <a:ea typeface="+mn-ea"/>
                <a:cs typeface="+mn-cs"/>
              </a:rPr>
              <a:t>Graphics</a:t>
            </a:r>
            <a:r>
              <a:rPr lang="es-ES" sz="1200" b="1" i="0" kern="1200" dirty="0">
                <a:solidFill>
                  <a:schemeClr val="tx1"/>
                </a:solidFill>
                <a:effectLst/>
                <a:latin typeface="+mn-lt"/>
                <a:ea typeface="+mn-ea"/>
                <a:cs typeface="+mn-cs"/>
              </a:rPr>
              <a:t> Processing </a:t>
            </a:r>
            <a:r>
              <a:rPr lang="es-ES" sz="1200" b="1" i="0" kern="1200" dirty="0" err="1">
                <a:solidFill>
                  <a:schemeClr val="tx1"/>
                </a:solidFill>
                <a:effectLst/>
                <a:latin typeface="+mn-lt"/>
                <a:ea typeface="+mn-ea"/>
                <a:cs typeface="+mn-cs"/>
              </a:rPr>
              <a:t>Unit</a:t>
            </a:r>
            <a:r>
              <a:rPr lang="es-ES" sz="1200" b="0" i="0" kern="1200" dirty="0">
                <a:solidFill>
                  <a:schemeClr val="tx1"/>
                </a:solidFill>
                <a:effectLst/>
                <a:latin typeface="+mn-lt"/>
                <a:ea typeface="+mn-ea"/>
                <a:cs typeface="+mn-cs"/>
              </a:rPr>
              <a:t> y representa precisamente el corazón de una tarjeta gráfica al igual que la CPU lo hace en un PC. Aparte del corazón, también es su cerebro, ya que es la encargada de realizar todos los cálculos complejos que nos permiten disfrutar de nuestros juegos en pantalla. </a:t>
            </a:r>
          </a:p>
          <a:p>
            <a:pPr fontAlgn="base"/>
            <a:r>
              <a:rPr lang="es-ES" sz="1200" b="0" i="0" kern="1200" dirty="0">
                <a:solidFill>
                  <a:schemeClr val="tx1"/>
                </a:solidFill>
                <a:effectLst/>
                <a:latin typeface="+mn-lt"/>
                <a:ea typeface="+mn-ea"/>
                <a:cs typeface="+mn-cs"/>
              </a:rPr>
              <a:t>Tener una buena GPU es fundamental para poder entrenar modelos. Y es que, sin una GPU instalada, entrenar una red neuronal puede llevarnos horas, días e incluso meses.</a:t>
            </a:r>
          </a:p>
          <a:p>
            <a:pPr fontAlgn="base"/>
            <a:r>
              <a:rPr lang="es-ES" sz="1200" b="1" i="0" kern="1200" dirty="0">
                <a:solidFill>
                  <a:schemeClr val="tx1"/>
                </a:solidFill>
                <a:effectLst/>
                <a:latin typeface="+mn-lt"/>
                <a:ea typeface="+mn-ea"/>
                <a:cs typeface="+mn-cs"/>
              </a:rPr>
              <a:t>Con una GPU potente</a:t>
            </a:r>
            <a:r>
              <a:rPr lang="es-ES" sz="1200" b="0" i="0" kern="1200" dirty="0">
                <a:solidFill>
                  <a:schemeClr val="tx1"/>
                </a:solidFill>
                <a:effectLst/>
                <a:latin typeface="+mn-lt"/>
                <a:ea typeface="+mn-ea"/>
                <a:cs typeface="+mn-cs"/>
              </a:rPr>
              <a:t>, en cambio,</a:t>
            </a:r>
            <a:r>
              <a:rPr lang="es-ES" sz="1200" b="1" i="0" kern="1200" dirty="0">
                <a:solidFill>
                  <a:schemeClr val="tx1"/>
                </a:solidFill>
                <a:effectLst/>
                <a:latin typeface="+mn-lt"/>
                <a:ea typeface="+mn-ea"/>
                <a:cs typeface="+mn-cs"/>
              </a:rPr>
              <a:t> el tiempo de entrenamiento disminuye considerablemente</a:t>
            </a:r>
            <a:r>
              <a:rPr lang="es-ES" sz="1200" b="0" i="0" kern="1200" dirty="0">
                <a:solidFill>
                  <a:schemeClr val="tx1"/>
                </a:solidFill>
                <a:effectLst/>
                <a:latin typeface="+mn-lt"/>
                <a:ea typeface="+mn-ea"/>
                <a:cs typeface="+mn-cs"/>
              </a:rPr>
              <a:t>, pudiendo ser de</a:t>
            </a:r>
            <a:r>
              <a:rPr lang="es-ES" sz="1200" b="1" i="0" kern="1200" dirty="0">
                <a:solidFill>
                  <a:schemeClr val="tx1"/>
                </a:solidFill>
                <a:effectLst/>
                <a:latin typeface="+mn-lt"/>
                <a:ea typeface="+mn-ea"/>
                <a:cs typeface="+mn-cs"/>
              </a:rPr>
              <a:t> minutos en vez de horas o días en vez de meses</a:t>
            </a:r>
            <a:r>
              <a:rPr lang="es-ES" sz="1200" b="0" i="0" kern="1200" dirty="0">
                <a:solidFill>
                  <a:schemeClr val="tx1"/>
                </a:solidFill>
                <a:effectLst/>
                <a:latin typeface="+mn-lt"/>
                <a:ea typeface="+mn-ea"/>
                <a:cs typeface="+mn-cs"/>
              </a:rPr>
              <a:t>. </a:t>
            </a:r>
            <a:r>
              <a:rPr lang="en-US" dirty="0"/>
              <a:t>GPUs are optimized for training artificial intelligence and deep learning models as they can </a:t>
            </a:r>
            <a:r>
              <a:rPr lang="en-US" i="1" dirty="0">
                <a:effectLst/>
              </a:rPr>
              <a:t>process multiple computations</a:t>
            </a:r>
            <a:r>
              <a:rPr lang="en-US" dirty="0"/>
              <a:t> simultaneously.</a:t>
            </a:r>
            <a:endParaRPr lang="es-ES" sz="1200" b="0" i="0" kern="1200" dirty="0">
              <a:solidFill>
                <a:schemeClr val="tx1"/>
              </a:solidFill>
              <a:effectLst/>
              <a:latin typeface="+mn-lt"/>
              <a:ea typeface="+mn-ea"/>
              <a:cs typeface="+mn-cs"/>
            </a:endParaRPr>
          </a:p>
          <a:p>
            <a:endParaRPr lang="es-ES" dirty="0"/>
          </a:p>
        </p:txBody>
      </p:sp>
      <p:sp>
        <p:nvSpPr>
          <p:cNvPr id="4" name="Marcador de número de diapositiva 3"/>
          <p:cNvSpPr>
            <a:spLocks noGrp="1"/>
          </p:cNvSpPr>
          <p:nvPr>
            <p:ph type="sldNum" sz="quarter" idx="5"/>
          </p:nvPr>
        </p:nvSpPr>
        <p:spPr/>
        <p:txBody>
          <a:bodyPr/>
          <a:lstStyle/>
          <a:p>
            <a:fld id="{5BC05090-5C0E-45B5-BB81-37C4A9E4751F}" type="slidenum">
              <a:rPr lang="es-ES" smtClean="0"/>
              <a:t>47</a:t>
            </a:fld>
            <a:endParaRPr lang="es-ES"/>
          </a:p>
        </p:txBody>
      </p:sp>
    </p:spTree>
    <p:extLst>
      <p:ext uri="{BB962C8B-B14F-4D97-AF65-F5344CB8AC3E}">
        <p14:creationId xmlns:p14="http://schemas.microsoft.com/office/powerpoint/2010/main" val="19616720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https://builtin.com/data-science/supervised-machine-learning-classification</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49</a:t>
            </a:fld>
            <a:endParaRPr lang="es-ES"/>
          </a:p>
        </p:txBody>
      </p:sp>
    </p:spTree>
    <p:extLst>
      <p:ext uri="{BB962C8B-B14F-4D97-AF65-F5344CB8AC3E}">
        <p14:creationId xmlns:p14="http://schemas.microsoft.com/office/powerpoint/2010/main" val="1684047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b="0" i="0" kern="1200" dirty="0">
                <a:solidFill>
                  <a:schemeClr val="tx1"/>
                </a:solidFill>
                <a:effectLst/>
                <a:latin typeface="+mn-lt"/>
                <a:ea typeface="+mn-ea"/>
                <a:cs typeface="+mn-cs"/>
              </a:rPr>
              <a:t>Los datos </a:t>
            </a:r>
            <a:r>
              <a:rPr lang="es-ES" sz="1200" b="0" i="1" kern="1200" dirty="0">
                <a:solidFill>
                  <a:schemeClr val="tx1"/>
                </a:solidFill>
                <a:effectLst/>
                <a:latin typeface="+mn-lt"/>
                <a:ea typeface="+mn-ea"/>
                <a:cs typeface="+mn-cs"/>
              </a:rPr>
              <a:t>categóricos (o factores)</a:t>
            </a:r>
            <a:r>
              <a:rPr lang="es-ES" sz="1200" b="0" i="0" kern="1200" dirty="0">
                <a:solidFill>
                  <a:schemeClr val="tx1"/>
                </a:solidFill>
                <a:effectLst/>
                <a:latin typeface="+mn-lt"/>
                <a:ea typeface="+mn-ea"/>
                <a:cs typeface="+mn-cs"/>
              </a:rPr>
              <a:t> son aquellos que registran categorías o cualidades.  </a:t>
            </a:r>
            <a:r>
              <a:rPr lang="en-US" sz="1200" b="0" i="0" kern="1200" dirty="0">
                <a:solidFill>
                  <a:schemeClr val="tx1"/>
                </a:solidFill>
                <a:effectLst/>
                <a:latin typeface="+mn-lt"/>
                <a:ea typeface="+mn-ea"/>
                <a:cs typeface="+mn-cs"/>
              </a:rPr>
              <a:t>Categorical variables represent types of data which may be divided into groups. Examples of categorical variables are race, sex, age group, and educational level. </a:t>
            </a:r>
          </a:p>
          <a:p>
            <a:endParaRPr lang="en-US" sz="1200" b="0" i="0" kern="1200" dirty="0">
              <a:solidFill>
                <a:schemeClr val="tx1"/>
              </a:solidFill>
              <a:effectLst/>
              <a:latin typeface="+mn-lt"/>
              <a:ea typeface="+mn-ea"/>
              <a:cs typeface="+mn-cs"/>
            </a:endParaRPr>
          </a:p>
          <a:p>
            <a:r>
              <a:rPr lang="es-ES" sz="1200" b="1" i="0" kern="1200" dirty="0">
                <a:solidFill>
                  <a:schemeClr val="tx1"/>
                </a:solidFill>
                <a:effectLst/>
                <a:latin typeface="+mn-lt"/>
                <a:ea typeface="+mn-ea"/>
                <a:cs typeface="+mn-cs"/>
              </a:rPr>
              <a:t>Variables </a:t>
            </a:r>
            <a:r>
              <a:rPr lang="es-ES" sz="1200" b="1" i="0" kern="1200" dirty="0" err="1">
                <a:solidFill>
                  <a:schemeClr val="tx1"/>
                </a:solidFill>
                <a:effectLst/>
                <a:latin typeface="+mn-lt"/>
                <a:ea typeface="+mn-ea"/>
                <a:cs typeface="+mn-cs"/>
              </a:rPr>
              <a:t>Cualitatitivas</a:t>
            </a:r>
            <a:endParaRPr lang="es-ES" sz="1200" b="1" i="0" kern="1200" dirty="0">
              <a:solidFill>
                <a:schemeClr val="tx1"/>
              </a:solidFill>
              <a:effectLst/>
              <a:latin typeface="+mn-lt"/>
              <a:ea typeface="+mn-ea"/>
              <a:cs typeface="+mn-cs"/>
            </a:endParaRPr>
          </a:p>
          <a:p>
            <a:r>
              <a:rPr lang="es-ES" sz="1200" b="0" i="0" kern="1200" dirty="0">
                <a:solidFill>
                  <a:schemeClr val="tx1"/>
                </a:solidFill>
                <a:effectLst/>
                <a:latin typeface="+mn-lt"/>
                <a:ea typeface="+mn-ea"/>
                <a:cs typeface="+mn-cs"/>
              </a:rPr>
              <a:t>Son aquellas que </a:t>
            </a:r>
            <a:r>
              <a:rPr lang="es-ES" sz="1200" b="1" i="0" kern="1200" dirty="0">
                <a:solidFill>
                  <a:schemeClr val="tx1"/>
                </a:solidFill>
                <a:effectLst/>
                <a:latin typeface="+mn-lt"/>
                <a:ea typeface="+mn-ea"/>
                <a:cs typeface="+mn-cs"/>
              </a:rPr>
              <a:t>expresan características, cualidades o atributos,</a:t>
            </a:r>
            <a:r>
              <a:rPr lang="es-ES" sz="1200" b="0" i="0" kern="1200" dirty="0">
                <a:solidFill>
                  <a:schemeClr val="tx1"/>
                </a:solidFill>
                <a:effectLst/>
                <a:latin typeface="+mn-lt"/>
                <a:ea typeface="+mn-ea"/>
                <a:cs typeface="+mn-cs"/>
              </a:rPr>
              <a:t> y no pueden ser medidas con números. Pueden ser </a:t>
            </a:r>
            <a:r>
              <a:rPr lang="es-ES" sz="1200" b="0" i="0" u="sng" kern="1200" dirty="0">
                <a:solidFill>
                  <a:schemeClr val="tx1"/>
                </a:solidFill>
                <a:effectLst/>
                <a:latin typeface="+mn-lt"/>
                <a:ea typeface="+mn-ea"/>
                <a:cs typeface="+mn-cs"/>
                <a:hlinkClick r:id="rId3"/>
              </a:rPr>
              <a:t>ordinales o nominales</a:t>
            </a:r>
            <a:r>
              <a:rPr lang="es-E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endParaRPr>
          </a:p>
          <a:p>
            <a:endParaRPr lang="es-ES" sz="1200" b="0" i="0" kern="1200" dirty="0">
              <a:solidFill>
                <a:schemeClr val="tx1"/>
              </a:solidFill>
              <a:effectLst/>
              <a:latin typeface="+mn-lt"/>
              <a:ea typeface="+mn-ea"/>
              <a:cs typeface="+mn-cs"/>
              <a:hlinkClick r:id="rId4"/>
            </a:endParaRPr>
          </a:p>
          <a:p>
            <a:r>
              <a:rPr lang="es-ES" sz="1200" b="0" i="0" kern="1200" dirty="0">
                <a:solidFill>
                  <a:schemeClr val="tx1"/>
                </a:solidFill>
                <a:effectLst/>
                <a:latin typeface="+mn-lt"/>
                <a:ea typeface="+mn-ea"/>
                <a:cs typeface="+mn-cs"/>
                <a:hlinkClick r:id="rId4"/>
              </a:rPr>
              <a:t>Datos numéricos:</a:t>
            </a:r>
            <a:endParaRPr lang="es-ES" dirty="0">
              <a:hlinkClick r:id="rId4"/>
            </a:endParaRPr>
          </a:p>
          <a:p>
            <a:r>
              <a:rPr lang="es-ES" sz="1200" b="0" i="0" kern="1200" dirty="0">
                <a:solidFill>
                  <a:schemeClr val="tx1"/>
                </a:solidFill>
                <a:effectLst/>
                <a:latin typeface="+mn-lt"/>
                <a:ea typeface="+mn-ea"/>
                <a:cs typeface="+mn-cs"/>
              </a:rPr>
              <a:t>En particular </a:t>
            </a:r>
            <a:r>
              <a:rPr lang="es-ES" sz="1200" b="1" i="0" kern="1200" dirty="0">
                <a:solidFill>
                  <a:schemeClr val="tx1"/>
                </a:solidFill>
                <a:effectLst/>
                <a:latin typeface="+mn-lt"/>
                <a:ea typeface="+mn-ea"/>
                <a:cs typeface="+mn-cs"/>
              </a:rPr>
              <a:t>continua</a:t>
            </a:r>
            <a:r>
              <a:rPr lang="es-ES" sz="1200" b="0" i="0" kern="1200" dirty="0">
                <a:solidFill>
                  <a:schemeClr val="tx1"/>
                </a:solidFill>
                <a:effectLst/>
                <a:latin typeface="+mn-lt"/>
                <a:ea typeface="+mn-ea"/>
                <a:cs typeface="+mn-cs"/>
              </a:rPr>
              <a:t> (los valores dentro de cualquier intervalo son posibles); Esto no ocurre cuando recogemos el </a:t>
            </a:r>
            <a:r>
              <a:rPr lang="es-ES" sz="1200" b="0" i="1" kern="1200" dirty="0">
                <a:solidFill>
                  <a:schemeClr val="tx1"/>
                </a:solidFill>
                <a:effectLst/>
                <a:latin typeface="+mn-lt"/>
                <a:ea typeface="+mn-ea"/>
                <a:cs typeface="+mn-cs"/>
              </a:rPr>
              <a:t>número de hijos</a:t>
            </a:r>
            <a:r>
              <a:rPr lang="es-ES" sz="1200" b="0" i="0" kern="1200" dirty="0">
                <a:solidFill>
                  <a:schemeClr val="tx1"/>
                </a:solidFill>
                <a:effectLst/>
                <a:latin typeface="+mn-lt"/>
                <a:ea typeface="+mn-ea"/>
                <a:cs typeface="+mn-cs"/>
              </a:rPr>
              <a:t>; Esta variable es </a:t>
            </a:r>
            <a:r>
              <a:rPr lang="es-ES" sz="1200" b="1" i="0" kern="1200" dirty="0">
                <a:solidFill>
                  <a:schemeClr val="tx1"/>
                </a:solidFill>
                <a:effectLst/>
                <a:latin typeface="+mn-lt"/>
                <a:ea typeface="+mn-ea"/>
                <a:cs typeface="+mn-cs"/>
              </a:rPr>
              <a:t>discreta</a:t>
            </a:r>
            <a:r>
              <a:rPr lang="es-ES" sz="1200" b="0" i="0" kern="1200" dirty="0">
                <a:solidFill>
                  <a:schemeClr val="tx1"/>
                </a:solidFill>
                <a:effectLst/>
                <a:latin typeface="+mn-lt"/>
                <a:ea typeface="+mn-ea"/>
                <a:cs typeface="+mn-cs"/>
              </a:rPr>
              <a:t>.</a:t>
            </a:r>
            <a:endParaRPr lang="es-ES" dirty="0">
              <a:hlinkClick r:id="rId4"/>
            </a:endParaRPr>
          </a:p>
          <a:p>
            <a:endParaRPr lang="es-ES" dirty="0">
              <a:hlinkClick r:id="rId4"/>
            </a:endParaRPr>
          </a:p>
          <a:p>
            <a:r>
              <a:rPr lang="es-ES" dirty="0">
                <a:hlinkClick r:id="rId4"/>
              </a:rPr>
              <a:t>https://scikit-learn.org/stable/modules/multiclass.html</a:t>
            </a:r>
            <a:endParaRPr lang="es-ES" dirty="0"/>
          </a:p>
          <a:p>
            <a:endParaRPr lang="es-ES" dirty="0"/>
          </a:p>
          <a:p>
            <a:r>
              <a:rPr lang="es-ES" dirty="0">
                <a:hlinkClick r:id="rId5"/>
              </a:rPr>
              <a:t>https://medium.com/datos-y-ciencia/machine-learning-c%C3%B3mo-desarrollar-un-modelo-desde-cero-cc17654f0d48</a:t>
            </a:r>
            <a:endParaRPr lang="es-ES" dirty="0"/>
          </a:p>
          <a:p>
            <a:pPr defTabSz="990478">
              <a:defRPr/>
            </a:pPr>
            <a:r>
              <a:rPr lang="es-ES" dirty="0">
                <a:hlinkClick r:id="rId5"/>
              </a:rPr>
              <a:t>https://medium.com/datos-y-ciencia/machine-learning-c%C3%B3mo-desarrollar-un-modelo-desde-cero-cc17654f0d48</a:t>
            </a:r>
            <a:endParaRPr lang="en-US" dirty="0"/>
          </a:p>
          <a:p>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7</a:t>
            </a:fld>
            <a:endParaRPr lang="es-ES"/>
          </a:p>
        </p:txBody>
      </p:sp>
    </p:spTree>
    <p:extLst>
      <p:ext uri="{BB962C8B-B14F-4D97-AF65-F5344CB8AC3E}">
        <p14:creationId xmlns:p14="http://schemas.microsoft.com/office/powerpoint/2010/main" val="1175831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These two encoders are parts of the </a:t>
            </a:r>
            <a:r>
              <a:rPr lang="en-US" sz="1200" b="0" i="0" kern="1200" dirty="0" err="1">
                <a:solidFill>
                  <a:schemeClr val="tx1"/>
                </a:solidFill>
                <a:effectLst/>
                <a:latin typeface="+mn-lt"/>
                <a:ea typeface="+mn-ea"/>
                <a:cs typeface="+mn-cs"/>
              </a:rPr>
              <a:t>SciKit</a:t>
            </a:r>
            <a:r>
              <a:rPr lang="en-US" sz="1200" b="0" i="0" kern="1200" dirty="0">
                <a:solidFill>
                  <a:schemeClr val="tx1"/>
                </a:solidFill>
                <a:effectLst/>
                <a:latin typeface="+mn-lt"/>
                <a:ea typeface="+mn-ea"/>
                <a:cs typeface="+mn-cs"/>
              </a:rPr>
              <a:t> Learn library in Python, and they are used to convert categorical data, or text data, into numbers, which our predictive models can better understand.</a:t>
            </a:r>
            <a:endParaRPr lang="en-US" sz="1300" dirty="0"/>
          </a:p>
          <a:p>
            <a:r>
              <a:rPr lang="en-US" sz="1200" b="0" i="0" kern="1200" dirty="0">
                <a:solidFill>
                  <a:schemeClr val="tx1"/>
                </a:solidFill>
                <a:effectLst/>
                <a:latin typeface="+mn-lt"/>
                <a:ea typeface="+mn-ea"/>
                <a:cs typeface="+mn-cs"/>
              </a:rPr>
              <a:t>we might confuse our model into thinking that a column has data with some kind of order or hierarchy, when we clearly don’t have it. To avoid this, we ‘</a:t>
            </a:r>
            <a:r>
              <a:rPr lang="en-US" sz="1200" b="0" i="0" kern="1200" dirty="0" err="1">
                <a:solidFill>
                  <a:schemeClr val="tx1"/>
                </a:solidFill>
                <a:effectLst/>
                <a:latin typeface="+mn-lt"/>
                <a:ea typeface="+mn-ea"/>
                <a:cs typeface="+mn-cs"/>
              </a:rPr>
              <a:t>OneHotEncode</a:t>
            </a:r>
            <a:r>
              <a:rPr lang="en-US" sz="1200" b="0" i="0" kern="1200" dirty="0">
                <a:solidFill>
                  <a:schemeClr val="tx1"/>
                </a:solidFill>
                <a:effectLst/>
                <a:latin typeface="+mn-lt"/>
                <a:ea typeface="+mn-ea"/>
                <a:cs typeface="+mn-cs"/>
              </a:rPr>
              <a:t>’ that column.</a:t>
            </a:r>
          </a:p>
          <a:p>
            <a:endParaRPr lang="en-US" sz="1200" b="0" i="0" kern="1200" dirty="0">
              <a:solidFill>
                <a:schemeClr val="tx1"/>
              </a:solidFill>
              <a:effectLst/>
              <a:latin typeface="+mn-lt"/>
              <a:ea typeface="+mn-ea"/>
              <a:cs typeface="+mn-cs"/>
            </a:endParaRPr>
          </a:p>
          <a:p>
            <a:endParaRPr lang="en-US" sz="1300" dirty="0"/>
          </a:p>
          <a:p>
            <a:r>
              <a:rPr lang="en-US" sz="1300" dirty="0"/>
              <a:t>The model may derive a correlation like as the country number increases the population increases but this clearly may not be the scenario in some other data or the prediction set. To overcome this problem, we use One Hot Encoder.</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8</a:t>
            </a:fld>
            <a:endParaRPr lang="es-ES"/>
          </a:p>
        </p:txBody>
      </p:sp>
    </p:spTree>
    <p:extLst>
      <p:ext uri="{BB962C8B-B14F-4D97-AF65-F5344CB8AC3E}">
        <p14:creationId xmlns:p14="http://schemas.microsoft.com/office/powerpoint/2010/main" val="26999328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https://scikit-learn.org/stable/modules/multiclass.html</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10</a:t>
            </a:fld>
            <a:endParaRPr lang="es-ES"/>
          </a:p>
        </p:txBody>
      </p:sp>
    </p:spTree>
    <p:extLst>
      <p:ext uri="{BB962C8B-B14F-4D97-AF65-F5344CB8AC3E}">
        <p14:creationId xmlns:p14="http://schemas.microsoft.com/office/powerpoint/2010/main" val="1838236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https://machinelearningmastery.com/types-of-classification-in-machine-learning/</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13</a:t>
            </a:fld>
            <a:endParaRPr lang="es-ES"/>
          </a:p>
        </p:txBody>
      </p:sp>
    </p:spTree>
    <p:extLst>
      <p:ext uri="{BB962C8B-B14F-4D97-AF65-F5344CB8AC3E}">
        <p14:creationId xmlns:p14="http://schemas.microsoft.com/office/powerpoint/2010/main" val="3169204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b="0" i="0" kern="1200" dirty="0">
                <a:solidFill>
                  <a:schemeClr val="tx1"/>
                </a:solidFill>
                <a:effectLst/>
                <a:latin typeface="+mn-lt"/>
                <a:ea typeface="+mn-ea"/>
                <a:cs typeface="+mn-cs"/>
              </a:rPr>
              <a:t>The measurements in this Machine Learning applications are typically the results of certain medical tests (example blood pressure, temperature and various blood tests) or medical diagnostics (such as medical images), presence/absence/intensity of various symptoms and basic physical information about the patient(age, sex, weight </a:t>
            </a:r>
            <a:r>
              <a:rPr lang="en-US" sz="1200" b="0" i="0" kern="1200" dirty="0" err="1">
                <a:solidFill>
                  <a:schemeClr val="tx1"/>
                </a:solidFill>
                <a:effectLst/>
                <a:latin typeface="+mn-lt"/>
                <a:ea typeface="+mn-ea"/>
                <a:cs typeface="+mn-cs"/>
              </a:rPr>
              <a:t>etc</a:t>
            </a:r>
            <a:r>
              <a:rPr lang="en-US" sz="1200" b="0" i="0" kern="1200" dirty="0">
                <a:solidFill>
                  <a:schemeClr val="tx1"/>
                </a:solidFill>
                <a:effectLst/>
                <a:latin typeface="+mn-lt"/>
                <a:ea typeface="+mn-ea"/>
                <a:cs typeface="+mn-cs"/>
              </a:rPr>
              <a:t>). On the basis of the results of these measurements, the doctors narrow down on the disease inflicting the patient.</a:t>
            </a:r>
            <a:endParaRPr lang="es-ES" dirty="0">
              <a:hlinkClick r:id="rId3"/>
            </a:endParaRPr>
          </a:p>
          <a:p>
            <a:endParaRPr lang="es-ES" dirty="0">
              <a:hlinkClick r:id="rId3"/>
            </a:endParaRPr>
          </a:p>
          <a:p>
            <a:r>
              <a:rPr lang="es-ES" dirty="0">
                <a:hlinkClick r:id="rId3"/>
              </a:rPr>
              <a:t>https://machinelearningmastery.com/types-of-classification-in-machine-learning/</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14</a:t>
            </a:fld>
            <a:endParaRPr lang="es-ES"/>
          </a:p>
        </p:txBody>
      </p:sp>
    </p:spTree>
    <p:extLst>
      <p:ext uri="{BB962C8B-B14F-4D97-AF65-F5344CB8AC3E}">
        <p14:creationId xmlns:p14="http://schemas.microsoft.com/office/powerpoint/2010/main" val="456696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hlinkClick r:id="rId3"/>
              </a:rPr>
              <a:t>https://machinelearningmastery.com/types-of-classification-in-machine-learning/</a:t>
            </a:r>
            <a:endParaRPr lang="en-US" dirty="0"/>
          </a:p>
        </p:txBody>
      </p:sp>
      <p:sp>
        <p:nvSpPr>
          <p:cNvPr id="4" name="Marcador de número de diapositiva 3"/>
          <p:cNvSpPr>
            <a:spLocks noGrp="1"/>
          </p:cNvSpPr>
          <p:nvPr>
            <p:ph type="sldNum" sz="quarter" idx="10"/>
          </p:nvPr>
        </p:nvSpPr>
        <p:spPr/>
        <p:txBody>
          <a:bodyPr/>
          <a:lstStyle/>
          <a:p>
            <a:fld id="{5BC05090-5C0E-45B5-BB81-37C4A9E4751F}" type="slidenum">
              <a:rPr lang="es-ES" smtClean="0"/>
              <a:t>15</a:t>
            </a:fld>
            <a:endParaRPr lang="es-ES"/>
          </a:p>
        </p:txBody>
      </p:sp>
    </p:spTree>
    <p:extLst>
      <p:ext uri="{BB962C8B-B14F-4D97-AF65-F5344CB8AC3E}">
        <p14:creationId xmlns:p14="http://schemas.microsoft.com/office/powerpoint/2010/main" val="2591665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sp>
        <p:nvSpPr>
          <p:cNvPr id="3" name="Subtítulo 2"/>
          <p:cNvSpPr>
            <a:spLocks noGrp="1"/>
          </p:cNvSpPr>
          <p:nvPr>
            <p:ph type="subTitle" idx="1" hasCustomPrompt="1"/>
          </p:nvPr>
        </p:nvSpPr>
        <p:spPr>
          <a:xfrm>
            <a:off x="1143000" y="3440348"/>
            <a:ext cx="6858000" cy="805205"/>
          </a:xfrm>
        </p:spPr>
        <p:txBody>
          <a:bodyPr>
            <a:noAutofit/>
          </a:bodyPr>
          <a:lstStyle>
            <a:lvl1pPr marL="0" indent="0" algn="ctr">
              <a:buNone/>
              <a:defRPr sz="3200" baseline="0">
                <a:solidFill>
                  <a:schemeClr val="bg1">
                    <a:lumMod val="50000"/>
                  </a:schemeClr>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s-ES" dirty="0"/>
              <a:t>Título módulo</a:t>
            </a:r>
          </a:p>
        </p:txBody>
      </p:sp>
      <p:sp>
        <p:nvSpPr>
          <p:cNvPr id="4" name="Marcador de fecha 3"/>
          <p:cNvSpPr>
            <a:spLocks noGrp="1"/>
          </p:cNvSpPr>
          <p:nvPr>
            <p:ph type="dt" sz="half" idx="10"/>
          </p:nvPr>
        </p:nvSpPr>
        <p:spPr/>
        <p:txBody>
          <a:bodyPr/>
          <a:lstStyle/>
          <a:p>
            <a:fld id="{2E4A6559-6F40-4FA9-AAE4-499CDB4C02D0}" type="datetime1">
              <a:rPr lang="es-ES" smtClean="0"/>
              <a:t>15/12/2022</a:t>
            </a:fld>
            <a:endParaRPr lang="es-ES" dirty="0"/>
          </a:p>
        </p:txBody>
      </p:sp>
      <p:sp>
        <p:nvSpPr>
          <p:cNvPr id="5" name="Marcador de pie de página 4"/>
          <p:cNvSpPr>
            <a:spLocks noGrp="1"/>
          </p:cNvSpPr>
          <p:nvPr>
            <p:ph type="ftr" sz="quarter" idx="11"/>
          </p:nvPr>
        </p:nvSpPr>
        <p:spPr/>
        <p:txBody>
          <a:bodyPr/>
          <a:lstStyle/>
          <a:p>
            <a:endParaRPr lang="es-ES" dirty="0"/>
          </a:p>
        </p:txBody>
      </p:sp>
      <p:sp>
        <p:nvSpPr>
          <p:cNvPr id="6" name="Marcador de número de diapositiva 5"/>
          <p:cNvSpPr>
            <a:spLocks noGrp="1"/>
          </p:cNvSpPr>
          <p:nvPr>
            <p:ph type="sldNum" sz="quarter" idx="12"/>
          </p:nvPr>
        </p:nvSpPr>
        <p:spPr/>
        <p:txBody>
          <a:bodyPr/>
          <a:lstStyle/>
          <a:p>
            <a:fld id="{F72B40EF-D53A-41AA-87B6-B9F74BA43E09}" type="slidenum">
              <a:rPr lang="es-ES" smtClean="0"/>
              <a:t>‹Nº›</a:t>
            </a:fld>
            <a:endParaRPr lang="es-ES"/>
          </a:p>
        </p:txBody>
      </p:sp>
      <p:sp>
        <p:nvSpPr>
          <p:cNvPr id="13" name="Rectángulo 12"/>
          <p:cNvSpPr/>
          <p:nvPr userDrawn="1"/>
        </p:nvSpPr>
        <p:spPr>
          <a:xfrm>
            <a:off x="2071604" y="2323131"/>
            <a:ext cx="5000793" cy="769441"/>
          </a:xfrm>
          <a:prstGeom prst="rect">
            <a:avLst/>
          </a:prstGeom>
        </p:spPr>
        <p:txBody>
          <a:bodyPr wrap="none">
            <a:spAutoFit/>
          </a:bodyPr>
          <a:lstStyle/>
          <a:p>
            <a:pPr algn="ctr"/>
            <a:r>
              <a:rPr lang="es-ES" sz="4400" b="0" dirty="0"/>
              <a:t>Máster Smart Energy</a:t>
            </a:r>
          </a:p>
        </p:txBody>
      </p:sp>
    </p:spTree>
    <p:extLst>
      <p:ext uri="{BB962C8B-B14F-4D97-AF65-F5344CB8AC3E}">
        <p14:creationId xmlns:p14="http://schemas.microsoft.com/office/powerpoint/2010/main" val="2347171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8650" y="1131248"/>
            <a:ext cx="7886700" cy="763455"/>
          </a:xfrm>
        </p:spPr>
        <p:txBody>
          <a:bodyPr>
            <a:normAutofit/>
          </a:bodyPr>
          <a:lstStyle>
            <a:lvl1pPr algn="ctr">
              <a:defRPr sz="4000"/>
            </a:lvl1pPr>
          </a:lstStyle>
          <a:p>
            <a:r>
              <a:rPr lang="es-ES" dirty="0"/>
              <a:t>Título Sección</a:t>
            </a:r>
          </a:p>
        </p:txBody>
      </p:sp>
      <p:sp>
        <p:nvSpPr>
          <p:cNvPr id="3" name="Marcador de contenido 2"/>
          <p:cNvSpPr>
            <a:spLocks noGrp="1"/>
          </p:cNvSpPr>
          <p:nvPr>
            <p:ph idx="1"/>
          </p:nvPr>
        </p:nvSpPr>
        <p:spPr>
          <a:xfrm>
            <a:off x="628650" y="2237517"/>
            <a:ext cx="7886700" cy="435133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8"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‹Nº›</a:t>
            </a:fld>
            <a:endParaRPr lang="es-ES"/>
          </a:p>
        </p:txBody>
      </p:sp>
    </p:spTree>
    <p:extLst>
      <p:ext uri="{BB962C8B-B14F-4D97-AF65-F5344CB8AC3E}">
        <p14:creationId xmlns:p14="http://schemas.microsoft.com/office/powerpoint/2010/main" val="26200194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9841" y="1235674"/>
            <a:ext cx="7886700" cy="578584"/>
          </a:xfrm>
        </p:spPr>
        <p:txBody>
          <a:bodyPr>
            <a:normAutofit/>
          </a:bodyPr>
          <a:lstStyle>
            <a:lvl1pPr>
              <a:defRPr sz="4000"/>
            </a:lvl1pPr>
          </a:lstStyle>
          <a:p>
            <a:r>
              <a:rPr lang="es-ES" dirty="0"/>
              <a:t>Título</a:t>
            </a:r>
          </a:p>
        </p:txBody>
      </p:sp>
      <p:sp>
        <p:nvSpPr>
          <p:cNvPr id="3" name="Marcador de texto 2"/>
          <p:cNvSpPr>
            <a:spLocks noGrp="1"/>
          </p:cNvSpPr>
          <p:nvPr>
            <p:ph type="body" idx="1"/>
          </p:nvPr>
        </p:nvSpPr>
        <p:spPr>
          <a:xfrm>
            <a:off x="629842" y="2002441"/>
            <a:ext cx="3868340"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4" name="Marcador de contenido 3"/>
          <p:cNvSpPr>
            <a:spLocks noGrp="1"/>
          </p:cNvSpPr>
          <p:nvPr>
            <p:ph sz="half" idx="2"/>
          </p:nvPr>
        </p:nvSpPr>
        <p:spPr>
          <a:xfrm>
            <a:off x="629842" y="2826353"/>
            <a:ext cx="3868340"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5" name="Marcador de texto 4"/>
          <p:cNvSpPr>
            <a:spLocks noGrp="1"/>
          </p:cNvSpPr>
          <p:nvPr>
            <p:ph type="body" sz="quarter" idx="3"/>
          </p:nvPr>
        </p:nvSpPr>
        <p:spPr>
          <a:xfrm>
            <a:off x="4629152" y="2002441"/>
            <a:ext cx="3887391"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s-ES"/>
              <a:t>Editar el estilo de texto del patrón</a:t>
            </a:r>
          </a:p>
        </p:txBody>
      </p:sp>
      <p:sp>
        <p:nvSpPr>
          <p:cNvPr id="6" name="Marcador de contenido 5"/>
          <p:cNvSpPr>
            <a:spLocks noGrp="1"/>
          </p:cNvSpPr>
          <p:nvPr>
            <p:ph sz="quarter" idx="4"/>
          </p:nvPr>
        </p:nvSpPr>
        <p:spPr>
          <a:xfrm>
            <a:off x="4629152" y="2826353"/>
            <a:ext cx="3887391" cy="3684588"/>
          </a:xfrm>
        </p:spPr>
        <p:txBody>
          <a:body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10"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‹Nº›</a:t>
            </a:fld>
            <a:endParaRPr lang="es-ES"/>
          </a:p>
        </p:txBody>
      </p:sp>
    </p:spTree>
    <p:extLst>
      <p:ext uri="{BB962C8B-B14F-4D97-AF65-F5344CB8AC3E}">
        <p14:creationId xmlns:p14="http://schemas.microsoft.com/office/powerpoint/2010/main" val="4038456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628650" y="1213627"/>
            <a:ext cx="7886700" cy="738742"/>
          </a:xfrm>
        </p:spPr>
        <p:txBody>
          <a:bodyPr>
            <a:normAutofit/>
          </a:bodyPr>
          <a:lstStyle>
            <a:lvl1pPr algn="ctr">
              <a:defRPr sz="4000"/>
            </a:lvl1pPr>
          </a:lstStyle>
          <a:p>
            <a:r>
              <a:rPr lang="es-ES" dirty="0"/>
              <a:t>Título:</a:t>
            </a:r>
          </a:p>
        </p:txBody>
      </p:sp>
      <p:sp>
        <p:nvSpPr>
          <p:cNvPr id="6" name="Marcador de número de diapositiva 6"/>
          <p:cNvSpPr>
            <a:spLocks noGrp="1"/>
          </p:cNvSpPr>
          <p:nvPr>
            <p:ph type="sldNum" sz="quarter" idx="12"/>
          </p:nvPr>
        </p:nvSpPr>
        <p:spPr>
          <a:xfrm>
            <a:off x="6457950" y="6356355"/>
            <a:ext cx="2057400" cy="365125"/>
          </a:xfrm>
        </p:spPr>
        <p:txBody>
          <a:bodyPr/>
          <a:lstStyle/>
          <a:p>
            <a:fld id="{F72B40EF-D53A-41AA-87B6-B9F74BA43E09}" type="slidenum">
              <a:rPr lang="es-ES" smtClean="0"/>
              <a:t>‹Nº›</a:t>
            </a:fld>
            <a:endParaRPr lang="es-ES"/>
          </a:p>
        </p:txBody>
      </p:sp>
    </p:spTree>
    <p:extLst>
      <p:ext uri="{BB962C8B-B14F-4D97-AF65-F5344CB8AC3E}">
        <p14:creationId xmlns:p14="http://schemas.microsoft.com/office/powerpoint/2010/main" val="20531082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B2BB68E0-FAC8-4F30-AD52-604EBF9A7ACC}" type="datetime1">
              <a:rPr lang="es-ES" smtClean="0"/>
              <a:t>15/12/2022</a:t>
            </a:fld>
            <a:endParaRPr lang="es-ES"/>
          </a:p>
        </p:txBody>
      </p:sp>
      <p:sp>
        <p:nvSpPr>
          <p:cNvPr id="3" name="Marcador de pie de página 2"/>
          <p:cNvSpPr>
            <a:spLocks noGrp="1"/>
          </p:cNvSpPr>
          <p:nvPr>
            <p:ph type="ftr" sz="quarter" idx="11"/>
          </p:nvPr>
        </p:nvSpPr>
        <p:spPr/>
        <p:txBody>
          <a:bodyPr/>
          <a:lstStyle/>
          <a:p>
            <a:endParaRPr lang="es-E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‹Nº›</a:t>
            </a:fld>
            <a:endParaRPr lang="es-ES"/>
          </a:p>
        </p:txBody>
      </p:sp>
    </p:spTree>
    <p:extLst>
      <p:ext uri="{BB962C8B-B14F-4D97-AF65-F5344CB8AC3E}">
        <p14:creationId xmlns:p14="http://schemas.microsoft.com/office/powerpoint/2010/main" val="26854148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contenido 2"/>
          <p:cNvSpPr>
            <a:spLocks noGrp="1"/>
          </p:cNvSpPr>
          <p:nvPr>
            <p:ph idx="1"/>
          </p:nvPr>
        </p:nvSpPr>
        <p:spPr>
          <a:xfrm>
            <a:off x="3887391" y="987430"/>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D8A42D25-F51B-487B-8A91-2A3A438D2793}" type="datetime1">
              <a:rPr lang="es-ES" smtClean="0"/>
              <a:t>15/12/2022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72B40EF-D53A-41AA-87B6-B9F74BA43E09}" type="slidenum">
              <a:rPr lang="es-ES" smtClean="0"/>
              <a:t>‹Nº›</a:t>
            </a:fld>
            <a:endParaRPr lang="es-ES"/>
          </a:p>
        </p:txBody>
      </p:sp>
    </p:spTree>
    <p:extLst>
      <p:ext uri="{BB962C8B-B14F-4D97-AF65-F5344CB8AC3E}">
        <p14:creationId xmlns:p14="http://schemas.microsoft.com/office/powerpoint/2010/main" val="8324690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629841" y="457200"/>
            <a:ext cx="2949178" cy="1600200"/>
          </a:xfrm>
        </p:spPr>
        <p:txBody>
          <a:bodyPr anchor="b"/>
          <a:lstStyle>
            <a:lvl1pPr>
              <a:defRPr sz="3200"/>
            </a:lvl1pPr>
          </a:lstStyle>
          <a:p>
            <a:r>
              <a:rPr lang="es-ES"/>
              <a:t>Haga clic para modificar el estilo de título del patrón</a:t>
            </a:r>
          </a:p>
        </p:txBody>
      </p:sp>
      <p:sp>
        <p:nvSpPr>
          <p:cNvPr id="3" name="Marcador de posición de imagen 2"/>
          <p:cNvSpPr>
            <a:spLocks noGrp="1"/>
          </p:cNvSpPr>
          <p:nvPr>
            <p:ph type="pic" idx="1"/>
          </p:nvPr>
        </p:nvSpPr>
        <p:spPr>
          <a:xfrm>
            <a:off x="3887391" y="987430"/>
            <a:ext cx="462915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s-ES"/>
              <a:t>Haga clic en el icono para agregar una imagen</a:t>
            </a:r>
          </a:p>
        </p:txBody>
      </p:sp>
      <p:sp>
        <p:nvSpPr>
          <p:cNvPr id="4" name="Marcador de texto 3"/>
          <p:cNvSpPr>
            <a:spLocks noGrp="1"/>
          </p:cNvSpPr>
          <p:nvPr>
            <p:ph type="body" sz="half" idx="2"/>
          </p:nvPr>
        </p:nvSpPr>
        <p:spPr>
          <a:xfrm>
            <a:off x="629841" y="2057400"/>
            <a:ext cx="2949178"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s-ES"/>
              <a:t>Editar el estilo de texto del patrón</a:t>
            </a:r>
          </a:p>
        </p:txBody>
      </p:sp>
      <p:sp>
        <p:nvSpPr>
          <p:cNvPr id="5" name="Marcador de fecha 4"/>
          <p:cNvSpPr>
            <a:spLocks noGrp="1"/>
          </p:cNvSpPr>
          <p:nvPr>
            <p:ph type="dt" sz="half" idx="10"/>
          </p:nvPr>
        </p:nvSpPr>
        <p:spPr/>
        <p:txBody>
          <a:bodyPr/>
          <a:lstStyle/>
          <a:p>
            <a:fld id="{33C4BE6D-21B2-47ED-BEFD-2FA4906D2D91}" type="datetime1">
              <a:rPr lang="es-ES" smtClean="0"/>
              <a:t>15/12/2022</a:t>
            </a:fld>
            <a:endParaRPr lang="es-ES"/>
          </a:p>
        </p:txBody>
      </p:sp>
      <p:sp>
        <p:nvSpPr>
          <p:cNvPr id="6" name="Marcador de pie de página 5"/>
          <p:cNvSpPr>
            <a:spLocks noGrp="1"/>
          </p:cNvSpPr>
          <p:nvPr>
            <p:ph type="ftr" sz="quarter" idx="11"/>
          </p:nvPr>
        </p:nvSpPr>
        <p:spPr/>
        <p:txBody>
          <a:bodyPr/>
          <a:lstStyle/>
          <a:p>
            <a:endParaRPr lang="es-ES"/>
          </a:p>
        </p:txBody>
      </p:sp>
      <p:sp>
        <p:nvSpPr>
          <p:cNvPr id="7" name="Marcador de número de diapositiva 6"/>
          <p:cNvSpPr>
            <a:spLocks noGrp="1"/>
          </p:cNvSpPr>
          <p:nvPr>
            <p:ph type="sldNum" sz="quarter" idx="12"/>
          </p:nvPr>
        </p:nvSpPr>
        <p:spPr/>
        <p:txBody>
          <a:bodyPr/>
          <a:lstStyle/>
          <a:p>
            <a:fld id="{F72B40EF-D53A-41AA-87B6-B9F74BA43E09}" type="slidenum">
              <a:rPr lang="es-ES" smtClean="0"/>
              <a:t>‹Nº›</a:t>
            </a:fld>
            <a:endParaRPr lang="es-ES"/>
          </a:p>
        </p:txBody>
      </p:sp>
    </p:spTree>
    <p:extLst>
      <p:ext uri="{BB962C8B-B14F-4D97-AF65-F5344CB8AC3E}">
        <p14:creationId xmlns:p14="http://schemas.microsoft.com/office/powerpoint/2010/main" val="2866014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7C075051-C02C-4F92-808C-6DDE8132874F}" type="datetime1">
              <a:rPr lang="es-ES" smtClean="0"/>
              <a:t>15/12/2022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72B40EF-D53A-41AA-87B6-B9F74BA43E09}" type="slidenum">
              <a:rPr lang="es-ES" smtClean="0"/>
              <a:t>‹Nº›</a:t>
            </a:fld>
            <a:endParaRPr lang="es-ES"/>
          </a:p>
        </p:txBody>
      </p:sp>
    </p:spTree>
    <p:extLst>
      <p:ext uri="{BB962C8B-B14F-4D97-AF65-F5344CB8AC3E}">
        <p14:creationId xmlns:p14="http://schemas.microsoft.com/office/powerpoint/2010/main" val="1319361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543676" y="365125"/>
            <a:ext cx="1971675" cy="5811838"/>
          </a:xfrm>
        </p:spPr>
        <p:txBody>
          <a:bodyPr vert="eaVert"/>
          <a:lstStyle/>
          <a:p>
            <a:r>
              <a:rPr lang="es-ES"/>
              <a:t>Haga clic para modificar el estilo de título del patrón</a:t>
            </a:r>
          </a:p>
        </p:txBody>
      </p:sp>
      <p:sp>
        <p:nvSpPr>
          <p:cNvPr id="3" name="Marcador de texto vertical 2"/>
          <p:cNvSpPr>
            <a:spLocks noGrp="1"/>
          </p:cNvSpPr>
          <p:nvPr>
            <p:ph type="body" orient="vert" idx="1"/>
          </p:nvPr>
        </p:nvSpPr>
        <p:spPr>
          <a:xfrm>
            <a:off x="628652" y="365125"/>
            <a:ext cx="5800725" cy="5811838"/>
          </a:xfrm>
        </p:spPr>
        <p:txBody>
          <a:bodyPr vert="eaVert"/>
          <a:lstStyle/>
          <a:p>
            <a:pPr lvl="0"/>
            <a:r>
              <a:rPr lang="es-ES"/>
              <a:t>Editar el estilo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p:cNvSpPr>
            <a:spLocks noGrp="1"/>
          </p:cNvSpPr>
          <p:nvPr>
            <p:ph type="dt" sz="half" idx="10"/>
          </p:nvPr>
        </p:nvSpPr>
        <p:spPr/>
        <p:txBody>
          <a:bodyPr/>
          <a:lstStyle/>
          <a:p>
            <a:fld id="{374C7301-4279-4E57-AC39-5416D71BBDA7}" type="datetime1">
              <a:rPr lang="es-ES" smtClean="0"/>
              <a:t>15/12/2022</a:t>
            </a:fld>
            <a:endParaRPr lang="es-ES"/>
          </a:p>
        </p:txBody>
      </p:sp>
      <p:sp>
        <p:nvSpPr>
          <p:cNvPr id="5" name="Marcador de pie de página 4"/>
          <p:cNvSpPr>
            <a:spLocks noGrp="1"/>
          </p:cNvSpPr>
          <p:nvPr>
            <p:ph type="ftr" sz="quarter" idx="11"/>
          </p:nvPr>
        </p:nvSpPr>
        <p:spPr/>
        <p:txBody>
          <a:bodyPr/>
          <a:lstStyle/>
          <a:p>
            <a:endParaRPr lang="es-ES"/>
          </a:p>
        </p:txBody>
      </p:sp>
      <p:sp>
        <p:nvSpPr>
          <p:cNvPr id="6" name="Marcador de número de diapositiva 5"/>
          <p:cNvSpPr>
            <a:spLocks noGrp="1"/>
          </p:cNvSpPr>
          <p:nvPr>
            <p:ph type="sldNum" sz="quarter" idx="12"/>
          </p:nvPr>
        </p:nvSpPr>
        <p:spPr/>
        <p:txBody>
          <a:bodyPr/>
          <a:lstStyle/>
          <a:p>
            <a:fld id="{F72B40EF-D53A-41AA-87B6-B9F74BA43E09}" type="slidenum">
              <a:rPr lang="es-ES" smtClean="0"/>
              <a:t>‹Nº›</a:t>
            </a:fld>
            <a:endParaRPr lang="es-ES"/>
          </a:p>
        </p:txBody>
      </p:sp>
    </p:spTree>
    <p:extLst>
      <p:ext uri="{BB962C8B-B14F-4D97-AF65-F5344CB8AC3E}">
        <p14:creationId xmlns:p14="http://schemas.microsoft.com/office/powerpoint/2010/main" val="3874668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628650" y="365129"/>
            <a:ext cx="7886700" cy="1325563"/>
          </a:xfrm>
          <a:prstGeom prst="rect">
            <a:avLst/>
          </a:prstGeom>
        </p:spPr>
        <p:txBody>
          <a:bodyPr vert="horz" lIns="91440" tIns="45720" rIns="91440" bIns="45720" rtlCol="0" anchor="ctr">
            <a:normAutofit/>
          </a:bodyPr>
          <a:lstStyle/>
          <a:p>
            <a:r>
              <a:rPr lang="es-ES" dirty="0"/>
              <a:t>Haga clic para modificar el estilo de título del patrón</a:t>
            </a:r>
          </a:p>
        </p:txBody>
      </p:sp>
      <p:sp>
        <p:nvSpPr>
          <p:cNvPr id="3" name="Marcador de texto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s-ES" dirty="0"/>
              <a:t>Editar el estilo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4" name="Marcador de fecha 3"/>
          <p:cNvSpPr>
            <a:spLocks noGrp="1"/>
          </p:cNvSpPr>
          <p:nvPr>
            <p:ph type="dt" sz="half" idx="2"/>
          </p:nvPr>
        </p:nvSpPr>
        <p:spPr>
          <a:xfrm>
            <a:off x="628650" y="6356355"/>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47A87B2-8191-4381-8384-6BD2051CDF1D}" type="datetime1">
              <a:rPr lang="es-ES" smtClean="0"/>
              <a:t>15/12/2022</a:t>
            </a:fld>
            <a:endParaRPr lang="es-ES"/>
          </a:p>
        </p:txBody>
      </p:sp>
      <p:sp>
        <p:nvSpPr>
          <p:cNvPr id="5" name="Marcador de pie de página 4"/>
          <p:cNvSpPr>
            <a:spLocks noGrp="1"/>
          </p:cNvSpPr>
          <p:nvPr>
            <p:ph type="ftr" sz="quarter" idx="3"/>
          </p:nvPr>
        </p:nvSpPr>
        <p:spPr>
          <a:xfrm>
            <a:off x="3028950" y="6356355"/>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dirty="0"/>
          </a:p>
        </p:txBody>
      </p:sp>
      <p:sp>
        <p:nvSpPr>
          <p:cNvPr id="6" name="Marcador de número de diapositiva 5"/>
          <p:cNvSpPr>
            <a:spLocks noGrp="1"/>
          </p:cNvSpPr>
          <p:nvPr>
            <p:ph type="sldNum" sz="quarter" idx="4"/>
          </p:nvPr>
        </p:nvSpPr>
        <p:spPr>
          <a:xfrm>
            <a:off x="6457950" y="6356355"/>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72B40EF-D53A-41AA-87B6-B9F74BA43E09}" type="slidenum">
              <a:rPr lang="es-ES" smtClean="0"/>
              <a:t>‹Nº›</a:t>
            </a:fld>
            <a:endParaRPr lang="es-ES" dirty="0"/>
          </a:p>
        </p:txBody>
      </p:sp>
      <p:pic>
        <p:nvPicPr>
          <p:cNvPr id="9" name="Imagen 8"/>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0" y="-2"/>
            <a:ext cx="9150440" cy="1079157"/>
          </a:xfrm>
          <a:prstGeom prst="rect">
            <a:avLst/>
          </a:prstGeom>
        </p:spPr>
      </p:pic>
      <p:sp>
        <p:nvSpPr>
          <p:cNvPr id="7" name="Rectángulo 6"/>
          <p:cNvSpPr/>
          <p:nvPr userDrawn="1"/>
        </p:nvSpPr>
        <p:spPr>
          <a:xfrm>
            <a:off x="3649362" y="0"/>
            <a:ext cx="3023287" cy="6604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11"/>
          <p:cNvSpPr/>
          <p:nvPr userDrawn="1"/>
        </p:nvSpPr>
        <p:spPr>
          <a:xfrm>
            <a:off x="-6440" y="660400"/>
            <a:ext cx="9150440" cy="418755"/>
          </a:xfrm>
          <a:prstGeom prst="rect">
            <a:avLst/>
          </a:prstGeom>
          <a:solidFill>
            <a:srgbClr val="006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ln>
                <a:noFill/>
              </a:ln>
            </a:endParaRPr>
          </a:p>
        </p:txBody>
      </p:sp>
      <p:pic>
        <p:nvPicPr>
          <p:cNvPr id="10" name="Imagen 9"/>
          <p:cNvPicPr>
            <a:picLocks noChangeAspect="1"/>
          </p:cNvPicPr>
          <p:nvPr userDrawn="1"/>
        </p:nvPicPr>
        <p:blipFill rotWithShape="1">
          <a:blip r:embed="rId12"/>
          <a:srcRect b="14569"/>
          <a:stretch/>
        </p:blipFill>
        <p:spPr>
          <a:xfrm>
            <a:off x="4768233" y="-20733"/>
            <a:ext cx="1923126" cy="1098862"/>
          </a:xfrm>
          <a:prstGeom prst="rect">
            <a:avLst/>
          </a:prstGeom>
        </p:spPr>
      </p:pic>
      <p:sp>
        <p:nvSpPr>
          <p:cNvPr id="13" name="Marcador de fecha 3"/>
          <p:cNvSpPr txBox="1">
            <a:spLocks/>
          </p:cNvSpPr>
          <p:nvPr userDrawn="1"/>
        </p:nvSpPr>
        <p:spPr>
          <a:xfrm>
            <a:off x="183498" y="400620"/>
            <a:ext cx="2405449" cy="947909"/>
          </a:xfrm>
          <a:prstGeom prst="rect">
            <a:avLst/>
          </a:prstGeom>
        </p:spPr>
        <p:txBody>
          <a:bodyPr vert="horz" lIns="91440" tIns="45720" rIns="91440" bIns="45720" rtlCol="0" anchor="ctr"/>
          <a:lstStyle>
            <a:defPPr>
              <a:defRPr lang="es-E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s-MX" sz="2000" b="1" dirty="0">
                <a:solidFill>
                  <a:schemeClr val="bg1"/>
                </a:solidFill>
              </a:rPr>
              <a:t>M</a:t>
            </a:r>
            <a:r>
              <a:rPr lang="es-ES" sz="2000" b="1" dirty="0">
                <a:solidFill>
                  <a:schemeClr val="bg1"/>
                </a:solidFill>
              </a:rPr>
              <a:t>ECATRÓNICA 4.0</a:t>
            </a:r>
          </a:p>
        </p:txBody>
      </p:sp>
      <p:sp>
        <p:nvSpPr>
          <p:cNvPr id="14" name="Text Box 11"/>
          <p:cNvSpPr txBox="1">
            <a:spLocks noChangeArrowheads="1"/>
          </p:cNvSpPr>
          <p:nvPr userDrawn="1"/>
        </p:nvSpPr>
        <p:spPr bwMode="auto">
          <a:xfrm>
            <a:off x="6659091" y="9124"/>
            <a:ext cx="2497789" cy="952500"/>
          </a:xfrm>
          <a:prstGeom prst="rect">
            <a:avLst/>
          </a:prstGeom>
          <a:noFill/>
          <a:ln w="9525">
            <a:noFill/>
            <a:miter lim="800000"/>
            <a:headEnd/>
            <a:tailEnd/>
          </a:ln>
          <a:effectLst/>
        </p:spPr>
        <p:txBody>
          <a:bodyPr lIns="95782" tIns="47891" rIns="95782" bIns="47891" anchor="ctr" anchorCtr="1"/>
          <a:lstStyle/>
          <a:p>
            <a:pPr defTabSz="958850">
              <a:spcBef>
                <a:spcPct val="50000"/>
              </a:spcBef>
            </a:pPr>
            <a:r>
              <a:rPr lang="es-ES" sz="1400" b="1" dirty="0">
                <a:solidFill>
                  <a:prstClr val="white"/>
                </a:solidFill>
              </a:rPr>
              <a:t>Digitalización en la Industria</a:t>
            </a:r>
          </a:p>
          <a:p>
            <a:pPr defTabSz="958850">
              <a:spcBef>
                <a:spcPct val="50000"/>
              </a:spcBef>
            </a:pPr>
            <a:r>
              <a:rPr lang="es-ES" sz="1400" b="1" dirty="0">
                <a:solidFill>
                  <a:prstClr val="white"/>
                </a:solidFill>
              </a:rPr>
              <a:t>Big</a:t>
            </a:r>
            <a:r>
              <a:rPr lang="es-ES" sz="1400" b="1" baseline="0" dirty="0">
                <a:solidFill>
                  <a:prstClr val="white"/>
                </a:solidFill>
              </a:rPr>
              <a:t> Data y Machine Learning</a:t>
            </a:r>
            <a:endParaRPr lang="es-ES" sz="1400" b="1" dirty="0">
              <a:solidFill>
                <a:prstClr val="white"/>
              </a:solidFill>
            </a:endParaRPr>
          </a:p>
        </p:txBody>
      </p:sp>
    </p:spTree>
    <p:extLst>
      <p:ext uri="{BB962C8B-B14F-4D97-AF65-F5344CB8AC3E}">
        <p14:creationId xmlns:p14="http://schemas.microsoft.com/office/powerpoint/2010/main" val="4866233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5" r:id="rId3"/>
    <p:sldLayoutId id="2147483666" r:id="rId4"/>
    <p:sldLayoutId id="2147483667" r:id="rId5"/>
    <p:sldLayoutId id="2147483668" r:id="rId6"/>
    <p:sldLayoutId id="2147483669" r:id="rId7"/>
    <p:sldLayoutId id="2147483670" r:id="rId8"/>
    <p:sldLayoutId id="2147483671" r:id="rId9"/>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antonio.Emmanuel.saldana@upc.edu"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machinelearningmastery.com/types-of-classification-in-machine-learning/" TargetMode="Externa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2.png"/><Relationship Id="rId7" Type="http://schemas.openxmlformats.org/officeDocument/2006/relationships/diagramColors" Target="../diagrams/colors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13.png"/></Relationships>
</file>

<file path=ppt/slides/_rels/slide1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hyperlink" Target="https://raco.cat/index.php/ELCVIA/article/view/375822/469157" TargetMode="External"/><Relationship Id="rId4" Type="http://schemas.openxmlformats.org/officeDocument/2006/relationships/diagramLayout" Target="../diagrams/layout3.xml"/><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11" Type="http://schemas.openxmlformats.org/officeDocument/2006/relationships/image" Target="../media/image13.png"/><Relationship Id="rId5" Type="http://schemas.openxmlformats.org/officeDocument/2006/relationships/diagramQuickStyle" Target="../diagrams/quickStyle5.xml"/><Relationship Id="rId10" Type="http://schemas.openxmlformats.org/officeDocument/2006/relationships/image" Target="../media/image18.png"/><Relationship Id="rId4" Type="http://schemas.openxmlformats.org/officeDocument/2006/relationships/diagramLayout" Target="../diagrams/layout5.xml"/><Relationship Id="rId9" Type="http://schemas.openxmlformats.org/officeDocument/2006/relationships/image" Target="../media/image17.png"/></Relationships>
</file>

<file path=ppt/slides/_rels/slide17.xml.rels><?xml version="1.0" encoding="UTF-8" standalone="yes"?>
<Relationships xmlns="http://schemas.openxmlformats.org/package/2006/relationships"><Relationship Id="rId8" Type="http://schemas.openxmlformats.org/officeDocument/2006/relationships/image" Target="../media/image19.gif"/><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13.png"/><Relationship Id="rId4" Type="http://schemas.openxmlformats.org/officeDocument/2006/relationships/diagramLayout" Target="../diagrams/layout6.xml"/><Relationship Id="rId9" Type="http://schemas.openxmlformats.org/officeDocument/2006/relationships/image" Target="../media/image20.gif"/></Relationships>
</file>

<file path=ppt/slides/_rels/slide18.xml.rels><?xml version="1.0" encoding="UTF-8" standalone="yes"?>
<Relationships xmlns="http://schemas.openxmlformats.org/package/2006/relationships"><Relationship Id="rId8" Type="http://schemas.openxmlformats.org/officeDocument/2006/relationships/image" Target="../media/image21.gif"/><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8.xml"/><Relationship Id="rId11" Type="http://schemas.openxmlformats.org/officeDocument/2006/relationships/hyperlink" Target="https://www.researchgate.net/publication/333168059_A_multi-label_classification_on_topics_of_Indonesian_news_using_K-Nearest_Neighbor" TargetMode="External"/><Relationship Id="rId5" Type="http://schemas.openxmlformats.org/officeDocument/2006/relationships/diagramQuickStyle" Target="../diagrams/quickStyle8.xml"/><Relationship Id="rId10" Type="http://schemas.openxmlformats.org/officeDocument/2006/relationships/image" Target="../media/image13.png"/><Relationship Id="rId4" Type="http://schemas.openxmlformats.org/officeDocument/2006/relationships/diagramLayout" Target="../diagrams/layout8.xml"/><Relationship Id="rId9"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machinelearningmastery.com/tactics-to-combat-imbalanced-classes-in-your-machine-learning-dataset/" TargetMode="Externa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9.gif"/><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2.gif"/></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gif"/></Relationships>
</file>

<file path=ppt/slides/_rels/slide3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45.png"/><Relationship Id="rId4" Type="http://schemas.openxmlformats.org/officeDocument/2006/relationships/hyperlink" Target="http://playground.tensorflow.org/"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hyperlink" Target="https://towardsdatascience.com/accuracy-paradox-897a69e2dd9b"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7" Type="http://schemas.openxmlformats.org/officeDocument/2006/relationships/image" Target="../media/image4.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jpeg"/><Relationship Id="rId4" Type="http://schemas.openxmlformats.org/officeDocument/2006/relationships/image" Target="../media/image450.png"/></Relationships>
</file>

<file path=ppt/slides/_rels/slide4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0.png"/><Relationship Id="rId4" Type="http://schemas.openxmlformats.org/officeDocument/2006/relationships/image" Target="../media/image480.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2.png"/><Relationship Id="rId12" Type="http://schemas.openxmlformats.org/officeDocument/2006/relationships/image" Target="../media/image67.png"/><Relationship Id="rId2" Type="http://schemas.openxmlformats.org/officeDocument/2006/relationships/notesSlide" Target="../notesSlides/notesSlide29.xml"/><Relationship Id="rId16"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 Id="rId1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hyperlink" Target="https://scikit-learn.org/stable/modules/generated/sklearn.preprocessing.OneHotEncoder.html" TargetMode="External"/><Relationship Id="rId7" Type="http://schemas.openxmlformats.org/officeDocument/2006/relationships/image" Target="../media/image77.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hyperlink" Target="https://scikit-learn.org/stable/"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s://becominghuman.ai/cheat-sheets-for-ai-neural-networks-machine-learning-deep-learning-big-data-science-pdf-f22dc900d2d7"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hyperlink" Target="https://www.coursera.org/learn/machine-learning?ranMID=40328&amp;ranEAID=KCWgjpGqTUg&amp;ranSiteID=KCWgjpGqTUg-k7etcVR4CHUrQ1zeRzWB0w&amp;siteID=KCWgjpGqTUg-k7etcVR4CHUrQ1zeRzWB0w&amp;utm_content=10&amp;utm_medium=partners&amp;utm_source=linkshare&amp;utm_campaign=KCWgjpGqTUg" TargetMode="Externa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hyperlink" Target="https://contactsunny.medium.com/label-encoder-vs-one-hot-encoder-in-machine-learning-3fc273365621" TargetMode="External"/><Relationship Id="rId3" Type="http://schemas.openxmlformats.org/officeDocument/2006/relationships/image" Target="../media/image8.png"/><Relationship Id="rId7" Type="http://schemas.openxmlformats.org/officeDocument/2006/relationships/hyperlink" Target="https://scikit-learn.org/stable/modules/generated/sklearn.preprocessing.OneHotEncoder.htm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hyperlink" Target="https://scikit-learn.org/stable/modules/generated/sklearn.preprocessing.LabelEncoder.html" TargetMode="Externa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
          <p:cNvSpPr txBox="1"/>
          <p:nvPr/>
        </p:nvSpPr>
        <p:spPr>
          <a:xfrm>
            <a:off x="780068" y="4259259"/>
            <a:ext cx="7772400" cy="117493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3200"/>
              <a:buFont typeface="Calibri"/>
              <a:buNone/>
            </a:pPr>
            <a:r>
              <a:rPr lang="es-ES" sz="3200" b="0" i="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Sesión 4 – Modelos de Aprendizaje Supervisado (I): Clasificación</a:t>
            </a:r>
          </a:p>
          <a:p>
            <a:pPr marL="0" marR="0" lvl="0" indent="0" algn="ctr" rtl="0">
              <a:lnSpc>
                <a:spcPct val="100000"/>
              </a:lnSpc>
              <a:spcBef>
                <a:spcPts val="0"/>
              </a:spcBef>
              <a:spcAft>
                <a:spcPts val="0"/>
              </a:spcAft>
              <a:buClr>
                <a:schemeClr val="dk1"/>
              </a:buClr>
              <a:buSzPts val="3200"/>
              <a:buFont typeface="Calibri"/>
              <a:buNone/>
            </a:pPr>
            <a:endParaRPr sz="3200" b="0" i="0" u="none" strike="noStrike" cap="none" dirty="0">
              <a:solidFill>
                <a:schemeClr val="dk1"/>
              </a:solidFill>
              <a:latin typeface="Calibri"/>
              <a:ea typeface="Calibri"/>
              <a:cs typeface="Calibri"/>
              <a:sym typeface="Calibri"/>
            </a:endParaRPr>
          </a:p>
          <a:p>
            <a:pPr marL="0" marR="0" lvl="0" indent="0" algn="ctr" rtl="0">
              <a:lnSpc>
                <a:spcPct val="100000"/>
              </a:lnSpc>
              <a:spcBef>
                <a:spcPts val="0"/>
              </a:spcBef>
              <a:spcAft>
                <a:spcPts val="0"/>
              </a:spcAft>
              <a:buNone/>
            </a:pPr>
            <a:r>
              <a:rPr lang="en-US" sz="2000" b="0" i="0" u="none" strike="noStrike" cap="none" dirty="0">
                <a:solidFill>
                  <a:schemeClr val="dk1"/>
                </a:solidFill>
                <a:latin typeface="Calibri Light" panose="020F0302020204030204" pitchFamily="34" charset="0"/>
                <a:ea typeface="Calibri"/>
                <a:cs typeface="Calibri Light" panose="020F0302020204030204" pitchFamily="34" charset="0"/>
                <a:sym typeface="Calibri"/>
              </a:rPr>
              <a:t>Antonio Saldaña: </a:t>
            </a:r>
            <a:r>
              <a:rPr lang="en-US" sz="2000" u="sng" dirty="0">
                <a:solidFill>
                  <a:srgbClr val="0070C0"/>
                </a:solidFill>
                <a:latin typeface="Calibri Light" panose="020F0302020204030204" pitchFamily="34" charset="0"/>
                <a:ea typeface="Calibri"/>
                <a:cs typeface="Calibri Light" panose="020F0302020204030204" pitchFamily="34" charset="0"/>
                <a:sym typeface="Calibri"/>
                <a:hlinkClick r:id="rId3"/>
              </a:rPr>
              <a:t>antonio.emmanuel.saldana</a:t>
            </a:r>
            <a:r>
              <a:rPr lang="en-US" sz="2000" b="0" i="0" u="sng" strike="noStrike" cap="none" dirty="0">
                <a:solidFill>
                  <a:srgbClr val="0070C0"/>
                </a:solidFill>
                <a:latin typeface="Calibri Light" panose="020F0302020204030204" pitchFamily="34" charset="0"/>
                <a:ea typeface="Calibri"/>
                <a:cs typeface="Calibri Light" panose="020F0302020204030204" pitchFamily="34" charset="0"/>
                <a:sym typeface="Calibri"/>
                <a:hlinkClick r:id="rId3"/>
              </a:rPr>
              <a:t>@upc.edu</a:t>
            </a:r>
            <a:endParaRPr lang="en-US" sz="2000" b="0" i="0" u="sng" strike="noStrike" cap="none" dirty="0">
              <a:solidFill>
                <a:srgbClr val="0070C0"/>
              </a:solidFill>
              <a:latin typeface="Calibri Light" panose="020F0302020204030204" pitchFamily="34" charset="0"/>
              <a:ea typeface="Calibri"/>
              <a:cs typeface="Calibri Light" panose="020F0302020204030204" pitchFamily="34" charset="0"/>
              <a:sym typeface="Calibri"/>
            </a:endParaRPr>
          </a:p>
          <a:p>
            <a:pPr marL="0" marR="0" lvl="0" indent="0" algn="ctr" rtl="0">
              <a:lnSpc>
                <a:spcPct val="100000"/>
              </a:lnSpc>
              <a:spcBef>
                <a:spcPts val="0"/>
              </a:spcBef>
              <a:spcAft>
                <a:spcPts val="0"/>
              </a:spcAft>
              <a:buNone/>
            </a:pPr>
            <a:endParaRPr sz="2000" b="0" i="0" u="none" strike="noStrike" cap="none" dirty="0">
              <a:solidFill>
                <a:srgbClr val="0070C0"/>
              </a:solidFill>
              <a:latin typeface="Calibri Light" panose="020F0302020204030204" pitchFamily="34" charset="0"/>
              <a:ea typeface="Calibri"/>
              <a:cs typeface="Calibri Light" panose="020F0302020204030204" pitchFamily="34" charset="0"/>
              <a:sym typeface="Calibri"/>
            </a:endParaRPr>
          </a:p>
          <a:p>
            <a:pPr marL="0" marR="0" lvl="0" indent="0" algn="ctr" rtl="0">
              <a:lnSpc>
                <a:spcPct val="100000"/>
              </a:lnSpc>
              <a:spcBef>
                <a:spcPts val="0"/>
              </a:spcBef>
              <a:spcAft>
                <a:spcPts val="0"/>
              </a:spcAft>
              <a:buNone/>
            </a:pPr>
            <a:endParaRPr sz="2400" b="0" i="0" u="none" strike="noStrike" cap="none" dirty="0">
              <a:solidFill>
                <a:schemeClr val="dk1"/>
              </a:solidFill>
              <a:latin typeface="Calibri"/>
              <a:ea typeface="Calibri"/>
              <a:cs typeface="Calibri"/>
              <a:sym typeface="Calibri"/>
            </a:endParaRPr>
          </a:p>
        </p:txBody>
      </p:sp>
      <p:sp>
        <p:nvSpPr>
          <p:cNvPr id="64" name="Google Shape;64;p1"/>
          <p:cNvSpPr txBox="1">
            <a:spLocks noGrp="1"/>
          </p:cNvSpPr>
          <p:nvPr>
            <p:ph type="subTitle" idx="1"/>
          </p:nvPr>
        </p:nvSpPr>
        <p:spPr>
          <a:xfrm>
            <a:off x="1237268" y="3257229"/>
            <a:ext cx="6858000" cy="805205"/>
          </a:xfrm>
          <a:prstGeom prst="rect">
            <a:avLst/>
          </a:prstGeom>
          <a:noFill/>
          <a:ln>
            <a:noFill/>
          </a:ln>
        </p:spPr>
        <p:txBody>
          <a:bodyPr spcFirstLastPara="1" wrap="square" lIns="91425" tIns="45700" rIns="91425" bIns="45700" anchor="t" anchorCtr="0">
            <a:noAutofit/>
          </a:bodyPr>
          <a:lstStyle/>
          <a:p>
            <a:pPr marL="457200" lvl="0" indent="-406400" algn="ctr" rtl="0">
              <a:lnSpc>
                <a:spcPct val="90000"/>
              </a:lnSpc>
              <a:spcBef>
                <a:spcPts val="1000"/>
              </a:spcBef>
              <a:spcAft>
                <a:spcPts val="0"/>
              </a:spcAft>
              <a:buClr>
                <a:srgbClr val="7F7F7F"/>
              </a:buClr>
              <a:buSzPts val="3200"/>
              <a:buNone/>
            </a:pPr>
            <a:r>
              <a:rPr lang="es-MX" sz="2800" dirty="0"/>
              <a:t>Introducción a Big Data y Machine Learning </a:t>
            </a:r>
            <a:endParaRPr sz="2800" dirty="0"/>
          </a:p>
        </p:txBody>
      </p:sp>
      <p:sp>
        <p:nvSpPr>
          <p:cNvPr id="2" name="Rectángulo 1">
            <a:extLst>
              <a:ext uri="{FF2B5EF4-FFF2-40B4-BE49-F238E27FC236}">
                <a16:creationId xmlns:a16="http://schemas.microsoft.com/office/drawing/2014/main" id="{8B78F6CC-717A-8F92-4F9D-F3F1699D9A08}"/>
              </a:ext>
            </a:extLst>
          </p:cNvPr>
          <p:cNvSpPr/>
          <p:nvPr/>
        </p:nvSpPr>
        <p:spPr>
          <a:xfrm>
            <a:off x="1143000" y="2274891"/>
            <a:ext cx="7315199" cy="92327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4400" dirty="0">
                <a:solidFill>
                  <a:schemeClr val="tx1"/>
                </a:solidFill>
              </a:rPr>
              <a:t>Tecnologías Aplicadas a la Mecatrónica 4.0</a:t>
            </a:r>
          </a:p>
          <a:p>
            <a:pPr algn="ctr"/>
            <a:endParaRPr lang="es-MX" sz="4400" dirty="0">
              <a:solidFill>
                <a:schemeClr val="tx1"/>
              </a:solidFill>
            </a:endParaRPr>
          </a:p>
        </p:txBody>
      </p:sp>
      <p:sp>
        <p:nvSpPr>
          <p:cNvPr id="4" name="Rectángulo 3">
            <a:extLst>
              <a:ext uri="{FF2B5EF4-FFF2-40B4-BE49-F238E27FC236}">
                <a16:creationId xmlns:a16="http://schemas.microsoft.com/office/drawing/2014/main" id="{4ADDFC18-5A9D-FFD3-C630-E875ADBEB4F6}"/>
              </a:ext>
            </a:extLst>
          </p:cNvPr>
          <p:cNvSpPr/>
          <p:nvPr/>
        </p:nvSpPr>
        <p:spPr>
          <a:xfrm>
            <a:off x="209550" y="742950"/>
            <a:ext cx="2038350" cy="247650"/>
          </a:xfrm>
          <a:prstGeom prst="rect">
            <a:avLst/>
          </a:prstGeom>
          <a:solidFill>
            <a:srgbClr val="006D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object 2">
            <a:extLst>
              <a:ext uri="{FF2B5EF4-FFF2-40B4-BE49-F238E27FC236}">
                <a16:creationId xmlns:a16="http://schemas.microsoft.com/office/drawing/2014/main" id="{517519F7-138F-D440-DA56-57E66BD4C61C}"/>
              </a:ext>
            </a:extLst>
          </p:cNvPr>
          <p:cNvSpPr txBox="1"/>
          <p:nvPr/>
        </p:nvSpPr>
        <p:spPr>
          <a:xfrm>
            <a:off x="269223" y="699314"/>
            <a:ext cx="1966595" cy="330200"/>
          </a:xfrm>
          <a:prstGeom prst="rect">
            <a:avLst/>
          </a:prstGeom>
        </p:spPr>
        <p:txBody>
          <a:bodyPr vert="horz" wrap="square" lIns="0" tIns="12700" rIns="0" bIns="0" rtlCol="0">
            <a:spAutoFit/>
          </a:bodyPr>
          <a:lstStyle/>
          <a:p>
            <a:pPr>
              <a:lnSpc>
                <a:spcPct val="100000"/>
              </a:lnSpc>
              <a:spcBef>
                <a:spcPts val="100"/>
              </a:spcBef>
            </a:pPr>
            <a:r>
              <a:rPr sz="2000" b="1" spc="-25" dirty="0">
                <a:solidFill>
                  <a:srgbClr val="FFFFFF"/>
                </a:solidFill>
                <a:latin typeface="Calibri"/>
                <a:cs typeface="Calibri"/>
              </a:rPr>
              <a:t>MECATRÓNICA</a:t>
            </a:r>
            <a:r>
              <a:rPr sz="2000" b="1" spc="-55" dirty="0">
                <a:solidFill>
                  <a:srgbClr val="FFFFFF"/>
                </a:solidFill>
                <a:latin typeface="Calibri"/>
                <a:cs typeface="Calibri"/>
              </a:rPr>
              <a:t> </a:t>
            </a:r>
            <a:r>
              <a:rPr sz="2000" b="1" spc="-5" dirty="0">
                <a:solidFill>
                  <a:srgbClr val="FFFFFF"/>
                </a:solidFill>
                <a:latin typeface="Calibri"/>
                <a:cs typeface="Calibri"/>
              </a:rPr>
              <a:t>4.0</a:t>
            </a:r>
            <a:endParaRPr sz="20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10</a:t>
            </a:fld>
            <a:endParaRPr lang="es-ES" dirty="0"/>
          </a:p>
        </p:txBody>
      </p:sp>
      <p:graphicFrame>
        <p:nvGraphicFramePr>
          <p:cNvPr id="15" name="Tabla 14"/>
          <p:cNvGraphicFramePr>
            <a:graphicFrameLocks noGrp="1"/>
          </p:cNvGraphicFramePr>
          <p:nvPr>
            <p:extLst>
              <p:ext uri="{D42A27DB-BD31-4B8C-83A1-F6EECF244321}">
                <p14:modId xmlns:p14="http://schemas.microsoft.com/office/powerpoint/2010/main" val="462118231"/>
              </p:ext>
            </p:extLst>
          </p:nvPr>
        </p:nvGraphicFramePr>
        <p:xfrm>
          <a:off x="1187018" y="5233502"/>
          <a:ext cx="6095999" cy="1188720"/>
        </p:xfrm>
        <a:graphic>
          <a:graphicData uri="http://schemas.openxmlformats.org/drawingml/2006/table">
            <a:tbl>
              <a:tblPr firstRow="1" bandRow="1">
                <a:tableStyleId>{2D5ABB26-0587-4C30-8999-92F81FD0307C}</a:tableStyleId>
              </a:tblPr>
              <a:tblGrid>
                <a:gridCol w="1937182">
                  <a:extLst>
                    <a:ext uri="{9D8B030D-6E8A-4147-A177-3AD203B41FA5}">
                      <a16:colId xmlns:a16="http://schemas.microsoft.com/office/drawing/2014/main" val="1829688152"/>
                    </a:ext>
                  </a:extLst>
                </a:gridCol>
                <a:gridCol w="1762125">
                  <a:extLst>
                    <a:ext uri="{9D8B030D-6E8A-4147-A177-3AD203B41FA5}">
                      <a16:colId xmlns:a16="http://schemas.microsoft.com/office/drawing/2014/main" val="2751974586"/>
                    </a:ext>
                  </a:extLst>
                </a:gridCol>
                <a:gridCol w="2396692">
                  <a:extLst>
                    <a:ext uri="{9D8B030D-6E8A-4147-A177-3AD203B41FA5}">
                      <a16:colId xmlns:a16="http://schemas.microsoft.com/office/drawing/2014/main" val="724171105"/>
                    </a:ext>
                  </a:extLst>
                </a:gridCol>
              </a:tblGrid>
              <a:tr h="265663">
                <a:tc>
                  <a:txBody>
                    <a:bodyPr/>
                    <a:lstStyle/>
                    <a:p>
                      <a:r>
                        <a:rPr lang="en-US" sz="1200" dirty="0">
                          <a:solidFill>
                            <a:schemeClr val="bg1"/>
                          </a:solidFill>
                        </a:rPr>
                        <a:t>TIPOS DE CLASIFICACIÓN</a:t>
                      </a:r>
                    </a:p>
                  </a:txBody>
                  <a:tcPr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DA5"/>
                    </a:solidFill>
                  </a:tcPr>
                </a:tc>
                <a:tc>
                  <a:txBody>
                    <a:bodyPr/>
                    <a:lstStyle/>
                    <a:p>
                      <a:pPr algn="ctr"/>
                      <a:r>
                        <a:rPr lang="en-US" sz="1200" dirty="0">
                          <a:solidFill>
                            <a:schemeClr val="bg1"/>
                          </a:solidFill>
                        </a:rPr>
                        <a:t>NÚMERO DE ETIQUETAS</a:t>
                      </a:r>
                    </a:p>
                  </a:txBody>
                  <a:tcPr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DA5"/>
                    </a:solidFill>
                  </a:tcPr>
                </a:tc>
                <a:tc>
                  <a:txBody>
                    <a:bodyPr/>
                    <a:lstStyle/>
                    <a:p>
                      <a:pPr algn="ctr"/>
                      <a:r>
                        <a:rPr lang="en-US" sz="1200" dirty="0">
                          <a:solidFill>
                            <a:schemeClr val="bg1"/>
                          </a:solidFill>
                        </a:rPr>
                        <a:t>NÚMERO DE CLASES DIFERENTES</a:t>
                      </a:r>
                    </a:p>
                  </a:txBody>
                  <a:tcPr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006DA5"/>
                    </a:solidFill>
                  </a:tcPr>
                </a:tc>
                <a:extLst>
                  <a:ext uri="{0D108BD9-81ED-4DB2-BD59-A6C34878D82A}">
                    <a16:rowId xmlns:a16="http://schemas.microsoft.com/office/drawing/2014/main" val="4116791796"/>
                  </a:ext>
                </a:extLst>
              </a:tr>
              <a:tr h="285334">
                <a:tc>
                  <a:txBody>
                    <a:bodyPr/>
                    <a:lstStyle/>
                    <a:p>
                      <a:r>
                        <a:rPr lang="en-US" sz="1400" dirty="0" err="1"/>
                        <a:t>Clasif</a:t>
                      </a:r>
                      <a:r>
                        <a:rPr lang="en-US" sz="1400" dirty="0"/>
                        <a:t>. </a:t>
                      </a:r>
                      <a:r>
                        <a:rPr lang="en-US" sz="1400" dirty="0" err="1"/>
                        <a:t>binaria</a:t>
                      </a:r>
                      <a:endParaRPr lang="en-US" sz="1400" dirty="0"/>
                    </a:p>
                  </a:txBody>
                  <a:tcP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dirty="0"/>
                        <a:t>1</a:t>
                      </a:r>
                    </a:p>
                  </a:txBody>
                  <a:tcP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400" dirty="0"/>
                        <a:t>2</a:t>
                      </a:r>
                    </a:p>
                  </a:txBody>
                  <a:tcP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873800045"/>
                  </a:ext>
                </a:extLst>
              </a:tr>
              <a:tr h="285334">
                <a:tc>
                  <a:txBody>
                    <a:bodyPr/>
                    <a:lstStyle/>
                    <a:p>
                      <a:r>
                        <a:rPr lang="en-US" sz="1400" dirty="0" err="1"/>
                        <a:t>Clasif</a:t>
                      </a:r>
                      <a:r>
                        <a:rPr lang="en-US" sz="1400" dirty="0"/>
                        <a:t>. multi-</a:t>
                      </a:r>
                      <a:r>
                        <a:rPr lang="en-US" sz="1400" dirty="0" err="1"/>
                        <a:t>clase</a:t>
                      </a:r>
                      <a:endParaRPr lang="en-US" sz="1400" dirty="0"/>
                    </a:p>
                  </a:txBody>
                  <a:tcPr>
                    <a:lnL w="12700" cap="flat" cmpd="sng" algn="ctr">
                      <a:no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ctr"/>
                      <a:r>
                        <a:rPr lang="en-US" sz="1400" dirty="0"/>
                        <a:t>1</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sz="1400" dirty="0"/>
                        <a:t>&gt;2</a:t>
                      </a:r>
                    </a:p>
                  </a:txBody>
                  <a:tcPr>
                    <a:lnL>
                      <a:noFill/>
                    </a:lnL>
                    <a:lnR w="12700" cap="flat" cmpd="sng" algn="ctr">
                      <a:noFill/>
                      <a:prstDash val="solid"/>
                      <a:round/>
                      <a:headEnd type="none" w="med" len="med"/>
                      <a:tailEnd type="none" w="med" len="med"/>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933505103"/>
                  </a:ext>
                </a:extLst>
              </a:tr>
              <a:tr h="285334">
                <a:tc>
                  <a:txBody>
                    <a:bodyPr/>
                    <a:lstStyle/>
                    <a:p>
                      <a:r>
                        <a:rPr lang="en-US" sz="1400" dirty="0" err="1"/>
                        <a:t>Clasif</a:t>
                      </a:r>
                      <a:r>
                        <a:rPr lang="en-US" sz="1400" dirty="0"/>
                        <a:t>. multi-</a:t>
                      </a:r>
                      <a:r>
                        <a:rPr lang="en-US" sz="1400" dirty="0" err="1"/>
                        <a:t>etiqueta</a:t>
                      </a:r>
                      <a:endParaRPr lang="en-US" sz="1400" dirty="0"/>
                    </a:p>
                  </a:txBody>
                  <a:tcPr>
                    <a:lnL w="12700" cap="flat" cmpd="sng" algn="ctr">
                      <a:no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&gt;1</a:t>
                      </a:r>
                    </a:p>
                  </a:txBody>
                  <a:tcP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400" dirty="0"/>
                        <a:t>&gt;2</a:t>
                      </a:r>
                    </a:p>
                  </a:txBody>
                  <a:tcPr>
                    <a:lnL>
                      <a:noFill/>
                    </a:lnL>
                    <a:lnR w="12700" cap="flat" cmpd="sng" algn="ctr">
                      <a:noFill/>
                      <a:prstDash val="solid"/>
                      <a:round/>
                      <a:headEnd type="none" w="med" len="med"/>
                      <a:tailEnd type="none" w="med" len="med"/>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37609603"/>
                  </a:ext>
                </a:extLst>
              </a:tr>
            </a:tbl>
          </a:graphicData>
        </a:graphic>
      </p:graphicFrame>
      <p:graphicFrame>
        <p:nvGraphicFramePr>
          <p:cNvPr id="11" name="Diagrama 10"/>
          <p:cNvGraphicFramePr/>
          <p:nvPr>
            <p:extLst>
              <p:ext uri="{D42A27DB-BD31-4B8C-83A1-F6EECF244321}">
                <p14:modId xmlns:p14="http://schemas.microsoft.com/office/powerpoint/2010/main" val="3781810672"/>
              </p:ext>
            </p:extLst>
          </p:nvPr>
        </p:nvGraphicFramePr>
        <p:xfrm>
          <a:off x="1187018" y="2057470"/>
          <a:ext cx="6096000" cy="28978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CuadroTexto 1">
            <a:extLst>
              <a:ext uri="{FF2B5EF4-FFF2-40B4-BE49-F238E27FC236}">
                <a16:creationId xmlns:a16="http://schemas.microsoft.com/office/drawing/2014/main" id="{040488BF-63DD-48B1-B129-DF1EB32C5E2A}"/>
              </a:ext>
            </a:extLst>
          </p:cNvPr>
          <p:cNvSpPr txBox="1"/>
          <p:nvPr/>
        </p:nvSpPr>
        <p:spPr>
          <a:xfrm>
            <a:off x="6533296" y="4856619"/>
            <a:ext cx="1423686" cy="307777"/>
          </a:xfrm>
          <a:prstGeom prst="rect">
            <a:avLst/>
          </a:prstGeom>
          <a:noFill/>
        </p:spPr>
        <p:txBody>
          <a:bodyPr wrap="square" rtlCol="0">
            <a:spAutoFit/>
          </a:bodyPr>
          <a:lstStyle/>
          <a:p>
            <a:r>
              <a:rPr lang="es-ES" sz="1400" dirty="0">
                <a:hlinkClick r:id="rId8"/>
              </a:rPr>
              <a:t>Más </a:t>
            </a:r>
            <a:r>
              <a:rPr lang="es-ES" sz="1400" dirty="0" err="1">
                <a:hlinkClick r:id="rId8"/>
              </a:rPr>
              <a:t>info</a:t>
            </a:r>
            <a:endParaRPr lang="es-ES" sz="1400" dirty="0"/>
          </a:p>
        </p:txBody>
      </p:sp>
      <p:sp>
        <p:nvSpPr>
          <p:cNvPr id="12" name="Elipse 11">
            <a:extLst>
              <a:ext uri="{FF2B5EF4-FFF2-40B4-BE49-F238E27FC236}">
                <a16:creationId xmlns:a16="http://schemas.microsoft.com/office/drawing/2014/main" id="{ABE4BFFB-E766-4FB3-BB3B-A9729680E87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Imagen 12">
            <a:extLst>
              <a:ext uri="{FF2B5EF4-FFF2-40B4-BE49-F238E27FC236}">
                <a16:creationId xmlns:a16="http://schemas.microsoft.com/office/drawing/2014/main" id="{A3AF415F-4C6B-40DB-A688-ED6393C4B37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4" name="Conector recto 13">
            <a:extLst>
              <a:ext uri="{FF2B5EF4-FFF2-40B4-BE49-F238E27FC236}">
                <a16:creationId xmlns:a16="http://schemas.microsoft.com/office/drawing/2014/main" id="{86D087D9-909C-41B3-834B-59AC6D8BDF15}"/>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6" name="Título 1">
            <a:extLst>
              <a:ext uri="{FF2B5EF4-FFF2-40B4-BE49-F238E27FC236}">
                <a16:creationId xmlns:a16="http://schemas.microsoft.com/office/drawing/2014/main" id="{2BF1C9FE-15FA-4D79-A148-D34ED84FEA0A}"/>
              </a:ext>
            </a:extLst>
          </p:cNvPr>
          <p:cNvSpPr>
            <a:spLocks noGrp="1"/>
          </p:cNvSpPr>
          <p:nvPr>
            <p:ph type="title"/>
          </p:nvPr>
        </p:nvSpPr>
        <p:spPr>
          <a:xfrm>
            <a:off x="1082768" y="1187992"/>
            <a:ext cx="7287509" cy="763455"/>
          </a:xfrm>
        </p:spPr>
        <p:txBody>
          <a:bodyPr>
            <a:normAutofit/>
          </a:bodyPr>
          <a:lstStyle/>
          <a:p>
            <a:pPr algn="l"/>
            <a:r>
              <a:rPr lang="es-ES" sz="2400" b="1" dirty="0"/>
              <a:t>Tipos de Clasificación</a:t>
            </a:r>
          </a:p>
        </p:txBody>
      </p:sp>
    </p:spTree>
    <p:extLst>
      <p:ext uri="{BB962C8B-B14F-4D97-AF65-F5344CB8AC3E}">
        <p14:creationId xmlns:p14="http://schemas.microsoft.com/office/powerpoint/2010/main" val="21137854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11</a:t>
            </a:fld>
            <a:endParaRPr lang="es-ES"/>
          </a:p>
        </p:txBody>
      </p:sp>
      <p:pic>
        <p:nvPicPr>
          <p:cNvPr id="1026" name="Picture 2" descr="EurLex classification"/>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51042" y="2314568"/>
            <a:ext cx="6841916" cy="2988059"/>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p:cNvSpPr txBox="1"/>
          <p:nvPr/>
        </p:nvSpPr>
        <p:spPr>
          <a:xfrm>
            <a:off x="2966390" y="5623902"/>
            <a:ext cx="2667000" cy="369332"/>
          </a:xfrm>
          <a:prstGeom prst="rect">
            <a:avLst/>
          </a:prstGeom>
          <a:noFill/>
        </p:spPr>
        <p:txBody>
          <a:bodyPr wrap="square" rtlCol="0">
            <a:spAutoFit/>
          </a:bodyPr>
          <a:lstStyle/>
          <a:p>
            <a:r>
              <a:rPr lang="en-US" dirty="0"/>
              <a:t>One hot encoding</a:t>
            </a:r>
          </a:p>
        </p:txBody>
      </p:sp>
      <p:cxnSp>
        <p:nvCxnSpPr>
          <p:cNvPr id="14" name="Conector recto de flecha 13"/>
          <p:cNvCxnSpPr/>
          <p:nvPr/>
        </p:nvCxnSpPr>
        <p:spPr>
          <a:xfrm flipV="1">
            <a:off x="3783808" y="4972427"/>
            <a:ext cx="0" cy="651475"/>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13" name="Elipse 12">
            <a:extLst>
              <a:ext uri="{FF2B5EF4-FFF2-40B4-BE49-F238E27FC236}">
                <a16:creationId xmlns:a16="http://schemas.microsoft.com/office/drawing/2014/main" id="{9D593D57-2335-4DF8-B64E-B9FB4B16F1F1}"/>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Conector recto 15">
            <a:extLst>
              <a:ext uri="{FF2B5EF4-FFF2-40B4-BE49-F238E27FC236}">
                <a16:creationId xmlns:a16="http://schemas.microsoft.com/office/drawing/2014/main" id="{E1AF366D-2659-4DE1-803C-54E4AC5F4C2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16255B88-0D7C-4FDC-907C-F5439725F49B}"/>
              </a:ext>
            </a:extLst>
          </p:cNvPr>
          <p:cNvSpPr>
            <a:spLocks noGrp="1"/>
          </p:cNvSpPr>
          <p:nvPr>
            <p:ph type="title"/>
          </p:nvPr>
        </p:nvSpPr>
        <p:spPr>
          <a:xfrm>
            <a:off x="1082768" y="1187992"/>
            <a:ext cx="7287509" cy="763455"/>
          </a:xfrm>
        </p:spPr>
        <p:txBody>
          <a:bodyPr>
            <a:normAutofit/>
          </a:bodyPr>
          <a:lstStyle/>
          <a:p>
            <a:pPr algn="l"/>
            <a:r>
              <a:rPr lang="es-ES" sz="2400" b="1" dirty="0"/>
              <a:t>Multi-Clase vs Multi-Etiqueta</a:t>
            </a:r>
          </a:p>
        </p:txBody>
      </p:sp>
      <p:pic>
        <p:nvPicPr>
          <p:cNvPr id="18" name="Imagen 17">
            <a:extLst>
              <a:ext uri="{FF2B5EF4-FFF2-40B4-BE49-F238E27FC236}">
                <a16:creationId xmlns:a16="http://schemas.microsoft.com/office/drawing/2014/main" id="{F8758517-F044-47A1-A540-E3B913DDF0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spTree>
    <p:extLst>
      <p:ext uri="{BB962C8B-B14F-4D97-AF65-F5344CB8AC3E}">
        <p14:creationId xmlns:p14="http://schemas.microsoft.com/office/powerpoint/2010/main" val="16641885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12</a:t>
            </a:fld>
            <a:endParaRPr lang="es-ES"/>
          </a:p>
        </p:txBody>
      </p:sp>
      <p:sp>
        <p:nvSpPr>
          <p:cNvPr id="12" name="Rectángulo 11">
            <a:extLst>
              <a:ext uri="{FF2B5EF4-FFF2-40B4-BE49-F238E27FC236}">
                <a16:creationId xmlns:a16="http://schemas.microsoft.com/office/drawing/2014/main" id="{7C9A7DE2-C87B-49F8-8B59-14C1F3B55F7B}"/>
              </a:ext>
            </a:extLst>
          </p:cNvPr>
          <p:cNvSpPr/>
          <p:nvPr/>
        </p:nvSpPr>
        <p:spPr>
          <a:xfrm>
            <a:off x="628650" y="2006272"/>
            <a:ext cx="8312150" cy="3539430"/>
          </a:xfrm>
          <a:prstGeom prst="rect">
            <a:avLst/>
          </a:prstGeom>
        </p:spPr>
        <p:txBody>
          <a:bodyPr wrap="square">
            <a:spAutoFit/>
          </a:bodyPr>
          <a:lstStyle/>
          <a:p>
            <a:r>
              <a:rPr lang="es-ES" sz="3200" dirty="0">
                <a:solidFill>
                  <a:schemeClr val="bg1">
                    <a:lumMod val="75000"/>
                  </a:schemeClr>
                </a:solidFill>
                <a:latin typeface="+mj-lt"/>
              </a:rPr>
              <a:t>Conceptos generales.</a:t>
            </a:r>
          </a:p>
          <a:p>
            <a:r>
              <a:rPr lang="es-ES" sz="3200" dirty="0">
                <a:solidFill>
                  <a:schemeClr val="bg1">
                    <a:lumMod val="75000"/>
                  </a:schemeClr>
                </a:solidFill>
                <a:latin typeface="+mj-lt"/>
              </a:rPr>
              <a:t>Tipos de Clasificación.</a:t>
            </a:r>
          </a:p>
          <a:p>
            <a:r>
              <a:rPr lang="es-ES" sz="3200" b="1" dirty="0">
                <a:solidFill>
                  <a:srgbClr val="006DA5"/>
                </a:solidFill>
              </a:rPr>
              <a:t>Aplicaciones de Clasificación.</a:t>
            </a:r>
          </a:p>
          <a:p>
            <a:r>
              <a:rPr lang="es-ES" sz="3200" dirty="0">
                <a:solidFill>
                  <a:schemeClr val="bg1">
                    <a:lumMod val="75000"/>
                  </a:schemeClr>
                </a:solidFill>
                <a:latin typeface="+mj-lt"/>
              </a:rPr>
              <a:t>Detectar y resolver el desequilibrio de clases. </a:t>
            </a:r>
          </a:p>
          <a:p>
            <a:r>
              <a:rPr lang="es-ES" sz="3200" dirty="0">
                <a:solidFill>
                  <a:schemeClr val="bg1">
                    <a:lumMod val="75000"/>
                  </a:schemeClr>
                </a:solidFill>
                <a:latin typeface="+mj-lt"/>
              </a:rPr>
              <a:t>Principales modelos de Clasificación. </a:t>
            </a:r>
          </a:p>
          <a:p>
            <a:r>
              <a:rPr lang="es-ES" sz="3200" dirty="0">
                <a:solidFill>
                  <a:schemeClr val="bg1">
                    <a:lumMod val="75000"/>
                  </a:schemeClr>
                </a:solidFill>
                <a:latin typeface="+mj-lt"/>
              </a:rPr>
              <a:t>Métricas de evaluación: Clasificación.</a:t>
            </a:r>
          </a:p>
          <a:p>
            <a:r>
              <a:rPr lang="es-ES" sz="3200" dirty="0">
                <a:solidFill>
                  <a:schemeClr val="bg1">
                    <a:lumMod val="75000"/>
                  </a:schemeClr>
                </a:solidFill>
                <a:latin typeface="+mj-lt"/>
              </a:rPr>
              <a:t>Ejemplo práctico de un modelo de Clasificación.</a:t>
            </a:r>
          </a:p>
        </p:txBody>
      </p:sp>
    </p:spTree>
    <p:extLst>
      <p:ext uri="{BB962C8B-B14F-4D97-AF65-F5344CB8AC3E}">
        <p14:creationId xmlns:p14="http://schemas.microsoft.com/office/powerpoint/2010/main" val="1021516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5721232" y="5694567"/>
            <a:ext cx="2057400" cy="365125"/>
          </a:xfrm>
        </p:spPr>
        <p:txBody>
          <a:bodyPr/>
          <a:lstStyle/>
          <a:p>
            <a:fld id="{F72B40EF-D53A-41AA-87B6-B9F74BA43E09}" type="slidenum">
              <a:rPr lang="es-ES" smtClean="0"/>
              <a:t>13</a:t>
            </a:fld>
            <a:endParaRPr lang="es-ES" dirty="0"/>
          </a:p>
        </p:txBody>
      </p:sp>
      <p:sp>
        <p:nvSpPr>
          <p:cNvPr id="17" name="Rectángulo 16"/>
          <p:cNvSpPr/>
          <p:nvPr/>
        </p:nvSpPr>
        <p:spPr>
          <a:xfrm>
            <a:off x="997797" y="3074418"/>
            <a:ext cx="7758516" cy="646331"/>
          </a:xfrm>
          <a:prstGeom prst="rect">
            <a:avLst/>
          </a:prstGeom>
        </p:spPr>
        <p:txBody>
          <a:bodyPr wrap="square">
            <a:spAutoFit/>
          </a:bodyPr>
          <a:lstStyle/>
          <a:p>
            <a:r>
              <a:rPr lang="es-ES" dirty="0"/>
              <a:t>Las tareas de clasificación binaria implican una clase que es el </a:t>
            </a:r>
            <a:r>
              <a:rPr lang="es-ES" b="1" dirty="0"/>
              <a:t>estado normal </a:t>
            </a:r>
            <a:r>
              <a:rPr lang="es-ES" dirty="0"/>
              <a:t>(etiqueta de clase 0) y otra clase que es el </a:t>
            </a:r>
            <a:r>
              <a:rPr lang="es-ES" b="1" dirty="0"/>
              <a:t>estado inusual </a:t>
            </a:r>
            <a:r>
              <a:rPr lang="es-ES" dirty="0"/>
              <a:t>(etiqueta de clase 1). </a:t>
            </a:r>
            <a:endParaRPr lang="en-US" dirty="0"/>
          </a:p>
        </p:txBody>
      </p:sp>
      <p:pic>
        <p:nvPicPr>
          <p:cNvPr id="25" name="Picture 2" descr="Introduction | ML Universal Guides | Google Develope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0067" y="3821898"/>
            <a:ext cx="4715967" cy="235613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581804" y="4280454"/>
            <a:ext cx="2318263" cy="369332"/>
          </a:xfrm>
          <a:prstGeom prst="rect">
            <a:avLst/>
          </a:prstGeom>
        </p:spPr>
        <p:txBody>
          <a:bodyPr wrap="none">
            <a:spAutoFit/>
          </a:bodyPr>
          <a:lstStyle/>
          <a:p>
            <a:r>
              <a:rPr lang="es-ES" b="1" dirty="0"/>
              <a:t>Estado inusual</a:t>
            </a:r>
            <a:r>
              <a:rPr lang="es-ES" dirty="0"/>
              <a:t> (spam) </a:t>
            </a:r>
            <a:endParaRPr lang="en-US" dirty="0"/>
          </a:p>
        </p:txBody>
      </p:sp>
      <p:sp>
        <p:nvSpPr>
          <p:cNvPr id="6" name="Rectángulo 5"/>
          <p:cNvSpPr/>
          <p:nvPr/>
        </p:nvSpPr>
        <p:spPr>
          <a:xfrm>
            <a:off x="7700671" y="4481273"/>
            <a:ext cx="1233030" cy="646331"/>
          </a:xfrm>
          <a:prstGeom prst="rect">
            <a:avLst/>
          </a:prstGeom>
        </p:spPr>
        <p:txBody>
          <a:bodyPr wrap="none">
            <a:spAutoFit/>
          </a:bodyPr>
          <a:lstStyle/>
          <a:p>
            <a:pPr algn="ctr"/>
            <a:r>
              <a:rPr lang="es-ES" dirty="0"/>
              <a:t>“no spam” </a:t>
            </a:r>
          </a:p>
          <a:p>
            <a:pPr algn="ctr"/>
            <a:r>
              <a:rPr lang="es-ES" dirty="0"/>
              <a:t>Clase 0</a:t>
            </a:r>
            <a:endParaRPr lang="en-US" dirty="0"/>
          </a:p>
        </p:txBody>
      </p:sp>
      <p:sp>
        <p:nvSpPr>
          <p:cNvPr id="7" name="Rectángulo 6"/>
          <p:cNvSpPr/>
          <p:nvPr/>
        </p:nvSpPr>
        <p:spPr>
          <a:xfrm>
            <a:off x="7878059" y="5443617"/>
            <a:ext cx="878254" cy="646331"/>
          </a:xfrm>
          <a:prstGeom prst="rect">
            <a:avLst/>
          </a:prstGeom>
        </p:spPr>
        <p:txBody>
          <a:bodyPr wrap="none">
            <a:spAutoFit/>
          </a:bodyPr>
          <a:lstStyle/>
          <a:p>
            <a:pPr algn="ctr"/>
            <a:r>
              <a:rPr lang="es-ES" dirty="0"/>
              <a:t>“spam”</a:t>
            </a:r>
          </a:p>
          <a:p>
            <a:pPr algn="ctr"/>
            <a:r>
              <a:rPr lang="es-ES" dirty="0"/>
              <a:t>Clase 1</a:t>
            </a:r>
            <a:endParaRPr lang="en-US" dirty="0"/>
          </a:p>
        </p:txBody>
      </p:sp>
      <p:grpSp>
        <p:nvGrpSpPr>
          <p:cNvPr id="8" name="Grupo 7"/>
          <p:cNvGrpSpPr/>
          <p:nvPr/>
        </p:nvGrpSpPr>
        <p:grpSpPr>
          <a:xfrm>
            <a:off x="3052467" y="3974298"/>
            <a:ext cx="4715967" cy="2356137"/>
            <a:chOff x="3426542" y="4336828"/>
            <a:chExt cx="4715967" cy="2356137"/>
          </a:xfrm>
        </p:grpSpPr>
        <p:pic>
          <p:nvPicPr>
            <p:cNvPr id="26" name="Picture 2" descr="Introduction | ML Universal Guides | Google Develope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6542" y="4336828"/>
              <a:ext cx="4715967" cy="23561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ntroduction | ML Universal Guides | Google Developer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97" t="35834" r="77614" b="33442"/>
            <a:stretch/>
          </p:blipFill>
          <p:spPr bwMode="auto">
            <a:xfrm>
              <a:off x="3561852" y="5865080"/>
              <a:ext cx="914401" cy="723900"/>
            </a:xfrm>
            <a:prstGeom prst="rect">
              <a:avLst/>
            </a:prstGeom>
            <a:noFill/>
            <a:extLst>
              <a:ext uri="{909E8E84-426E-40DD-AFC4-6F175D3DCCD1}">
                <a14:hiddenFill xmlns:a14="http://schemas.microsoft.com/office/drawing/2010/main">
                  <a:solidFill>
                    <a:srgbClr val="FFFFFF"/>
                  </a:solidFill>
                </a14:hiddenFill>
              </a:ext>
            </a:extLst>
          </p:spPr>
        </p:pic>
      </p:grpSp>
      <p:sp>
        <p:nvSpPr>
          <p:cNvPr id="28" name="Rectángulo 27"/>
          <p:cNvSpPr/>
          <p:nvPr/>
        </p:nvSpPr>
        <p:spPr>
          <a:xfrm>
            <a:off x="600488" y="4947702"/>
            <a:ext cx="2613216" cy="369332"/>
          </a:xfrm>
          <a:prstGeom prst="rect">
            <a:avLst/>
          </a:prstGeom>
        </p:spPr>
        <p:txBody>
          <a:bodyPr wrap="none">
            <a:spAutoFit/>
          </a:bodyPr>
          <a:lstStyle/>
          <a:p>
            <a:r>
              <a:rPr lang="es-ES" b="1" dirty="0"/>
              <a:t>Estado normal</a:t>
            </a:r>
            <a:r>
              <a:rPr lang="es-ES" dirty="0"/>
              <a:t> (no spam) </a:t>
            </a:r>
            <a:endParaRPr lang="en-US" dirty="0"/>
          </a:p>
        </p:txBody>
      </p:sp>
      <p:sp>
        <p:nvSpPr>
          <p:cNvPr id="29" name="Rectángulo 28"/>
          <p:cNvSpPr/>
          <p:nvPr/>
        </p:nvSpPr>
        <p:spPr>
          <a:xfrm>
            <a:off x="574561" y="5623190"/>
            <a:ext cx="2613216" cy="369332"/>
          </a:xfrm>
          <a:prstGeom prst="rect">
            <a:avLst/>
          </a:prstGeom>
        </p:spPr>
        <p:txBody>
          <a:bodyPr wrap="none">
            <a:spAutoFit/>
          </a:bodyPr>
          <a:lstStyle/>
          <a:p>
            <a:r>
              <a:rPr lang="es-ES" b="1" dirty="0"/>
              <a:t>Estado normal</a:t>
            </a:r>
            <a:r>
              <a:rPr lang="es-ES" dirty="0"/>
              <a:t> (no spam) </a:t>
            </a:r>
            <a:endParaRPr lang="en-US" dirty="0"/>
          </a:p>
        </p:txBody>
      </p:sp>
      <p:graphicFrame>
        <p:nvGraphicFramePr>
          <p:cNvPr id="2" name="Diagrama 1"/>
          <p:cNvGraphicFramePr/>
          <p:nvPr>
            <p:extLst>
              <p:ext uri="{D42A27DB-BD31-4B8C-83A1-F6EECF244321}">
                <p14:modId xmlns:p14="http://schemas.microsoft.com/office/powerpoint/2010/main" val="381436560"/>
              </p:ext>
            </p:extLst>
          </p:nvPr>
        </p:nvGraphicFramePr>
        <p:xfrm>
          <a:off x="1080252" y="2053280"/>
          <a:ext cx="7225548" cy="109654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9" name="Elipse 18">
            <a:extLst>
              <a:ext uri="{FF2B5EF4-FFF2-40B4-BE49-F238E27FC236}">
                <a16:creationId xmlns:a16="http://schemas.microsoft.com/office/drawing/2014/main" id="{05909186-78F5-406B-B18E-A3EFFA5A2CB2}"/>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Conector recto 19">
            <a:extLst>
              <a:ext uri="{FF2B5EF4-FFF2-40B4-BE49-F238E27FC236}">
                <a16:creationId xmlns:a16="http://schemas.microsoft.com/office/drawing/2014/main" id="{0CFA6B32-D18B-4CB8-9301-ACBA5741832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1" name="Título 1">
            <a:extLst>
              <a:ext uri="{FF2B5EF4-FFF2-40B4-BE49-F238E27FC236}">
                <a16:creationId xmlns:a16="http://schemas.microsoft.com/office/drawing/2014/main" id="{851A342D-1B07-4B31-A208-25E3225F26A8}"/>
              </a:ext>
            </a:extLst>
          </p:cNvPr>
          <p:cNvSpPr>
            <a:spLocks noGrp="1"/>
          </p:cNvSpPr>
          <p:nvPr>
            <p:ph type="title"/>
          </p:nvPr>
        </p:nvSpPr>
        <p:spPr>
          <a:xfrm>
            <a:off x="1082768" y="1187992"/>
            <a:ext cx="7287509" cy="763455"/>
          </a:xfrm>
        </p:spPr>
        <p:txBody>
          <a:bodyPr>
            <a:normAutofit/>
          </a:bodyPr>
          <a:lstStyle/>
          <a:p>
            <a:pPr algn="l"/>
            <a:r>
              <a:rPr lang="es-ES" sz="2400" b="1" dirty="0"/>
              <a:t>Aplicaciones clasificación</a:t>
            </a:r>
          </a:p>
        </p:txBody>
      </p:sp>
      <p:pic>
        <p:nvPicPr>
          <p:cNvPr id="23" name="Imagen 22">
            <a:extLst>
              <a:ext uri="{FF2B5EF4-FFF2-40B4-BE49-F238E27FC236}">
                <a16:creationId xmlns:a16="http://schemas.microsoft.com/office/drawing/2014/main" id="{5F353009-5F0D-420F-80B3-750863A17BC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9546" y="1390060"/>
            <a:ext cx="344807" cy="344807"/>
          </a:xfrm>
          <a:prstGeom prst="rect">
            <a:avLst/>
          </a:prstGeom>
        </p:spPr>
      </p:pic>
    </p:spTree>
    <p:extLst>
      <p:ext uri="{BB962C8B-B14F-4D97-AF65-F5344CB8AC3E}">
        <p14:creationId xmlns:p14="http://schemas.microsoft.com/office/powerpoint/2010/main" val="99735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9581841" y="7305171"/>
            <a:ext cx="2753395" cy="1477328"/>
          </a:xfrm>
          <a:prstGeom prst="rect">
            <a:avLst/>
          </a:prstGeom>
        </p:spPr>
        <p:txBody>
          <a:bodyPr wrap="square">
            <a:spAutoFit/>
          </a:bodyPr>
          <a:lstStyle/>
          <a:p>
            <a:r>
              <a:rPr lang="en-US" dirty="0" err="1"/>
              <a:t>Diagnosticar</a:t>
            </a:r>
            <a:r>
              <a:rPr lang="en-US" dirty="0"/>
              <a:t> </a:t>
            </a:r>
            <a:r>
              <a:rPr lang="en-US" dirty="0" err="1"/>
              <a:t>si</a:t>
            </a:r>
            <a:r>
              <a:rPr lang="en-US" dirty="0"/>
              <a:t> </a:t>
            </a:r>
            <a:r>
              <a:rPr lang="en-US" dirty="0" err="1"/>
              <a:t>una</a:t>
            </a:r>
            <a:r>
              <a:rPr lang="en-US" dirty="0"/>
              <a:t> </a:t>
            </a:r>
            <a:r>
              <a:rPr lang="en-US" dirty="0" err="1"/>
              <a:t>imagen</a:t>
            </a:r>
            <a:r>
              <a:rPr lang="en-US" dirty="0"/>
              <a:t> </a:t>
            </a:r>
            <a:r>
              <a:rPr lang="en-US" dirty="0" err="1"/>
              <a:t>médica</a:t>
            </a:r>
            <a:r>
              <a:rPr lang="en-US" dirty="0"/>
              <a:t> </a:t>
            </a:r>
            <a:r>
              <a:rPr lang="en-US" dirty="0" err="1"/>
              <a:t>como</a:t>
            </a:r>
            <a:r>
              <a:rPr lang="en-US" dirty="0"/>
              <a:t> </a:t>
            </a:r>
            <a:r>
              <a:rPr lang="en-US" dirty="0" err="1"/>
              <a:t>una</a:t>
            </a:r>
            <a:r>
              <a:rPr lang="en-US" dirty="0"/>
              <a:t> </a:t>
            </a:r>
            <a:r>
              <a:rPr lang="en-US" dirty="0" err="1"/>
              <a:t>radiografía</a:t>
            </a:r>
            <a:r>
              <a:rPr lang="en-US" dirty="0"/>
              <a:t> o </a:t>
            </a:r>
            <a:r>
              <a:rPr lang="en-US" dirty="0" err="1"/>
              <a:t>una</a:t>
            </a:r>
            <a:r>
              <a:rPr lang="en-US" dirty="0"/>
              <a:t> </a:t>
            </a:r>
            <a:r>
              <a:rPr lang="en-US" dirty="0" err="1"/>
              <a:t>tomografía</a:t>
            </a:r>
            <a:r>
              <a:rPr lang="en-US" dirty="0"/>
              <a:t> </a:t>
            </a:r>
            <a:r>
              <a:rPr lang="en-US" dirty="0" err="1"/>
              <a:t>muestra</a:t>
            </a:r>
            <a:r>
              <a:rPr lang="en-US" dirty="0"/>
              <a:t> un coronavirus.</a:t>
            </a:r>
          </a:p>
        </p:txBody>
      </p:sp>
      <p:graphicFrame>
        <p:nvGraphicFramePr>
          <p:cNvPr id="37" name="Diagrama 36"/>
          <p:cNvGraphicFramePr/>
          <p:nvPr>
            <p:extLst>
              <p:ext uri="{D42A27DB-BD31-4B8C-83A1-F6EECF244321}">
                <p14:modId xmlns:p14="http://schemas.microsoft.com/office/powerpoint/2010/main" val="1746680433"/>
              </p:ext>
            </p:extLst>
          </p:nvPr>
        </p:nvGraphicFramePr>
        <p:xfrm>
          <a:off x="1080252" y="2085284"/>
          <a:ext cx="7225548" cy="9529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8" name="Marcador de número de diapositiva 3"/>
          <p:cNvSpPr>
            <a:spLocks noGrp="1"/>
          </p:cNvSpPr>
          <p:nvPr>
            <p:ph type="sldNum" sz="quarter" idx="12"/>
          </p:nvPr>
        </p:nvSpPr>
        <p:spPr>
          <a:xfrm>
            <a:off x="6095307" y="6057097"/>
            <a:ext cx="2057400" cy="365125"/>
          </a:xfrm>
        </p:spPr>
        <p:txBody>
          <a:bodyPr/>
          <a:lstStyle/>
          <a:p>
            <a:r>
              <a:rPr lang="es-ES" dirty="0"/>
              <a:t>9</a:t>
            </a:r>
          </a:p>
        </p:txBody>
      </p:sp>
      <p:sp>
        <p:nvSpPr>
          <p:cNvPr id="12" name="Elipse 11">
            <a:extLst>
              <a:ext uri="{FF2B5EF4-FFF2-40B4-BE49-F238E27FC236}">
                <a16:creationId xmlns:a16="http://schemas.microsoft.com/office/drawing/2014/main" id="{46C6A967-AE71-4671-81CE-E480ACC6884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Conector recto 12">
            <a:extLst>
              <a:ext uri="{FF2B5EF4-FFF2-40B4-BE49-F238E27FC236}">
                <a16:creationId xmlns:a16="http://schemas.microsoft.com/office/drawing/2014/main" id="{E6A954B5-00C4-484E-A3C7-C7C5FDDB5575}"/>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6F677834-95F3-416A-A73A-C27E7219A3EA}"/>
              </a:ext>
            </a:extLst>
          </p:cNvPr>
          <p:cNvSpPr>
            <a:spLocks noGrp="1"/>
          </p:cNvSpPr>
          <p:nvPr>
            <p:ph type="title"/>
          </p:nvPr>
        </p:nvSpPr>
        <p:spPr>
          <a:xfrm>
            <a:off x="1082768" y="1187992"/>
            <a:ext cx="7287509" cy="763455"/>
          </a:xfrm>
        </p:spPr>
        <p:txBody>
          <a:bodyPr>
            <a:normAutofit/>
          </a:bodyPr>
          <a:lstStyle/>
          <a:p>
            <a:pPr algn="l"/>
            <a:r>
              <a:rPr lang="es-ES" sz="2400" b="1" dirty="0"/>
              <a:t>Aplicaciones clasificación</a:t>
            </a:r>
          </a:p>
        </p:txBody>
      </p:sp>
      <p:pic>
        <p:nvPicPr>
          <p:cNvPr id="15" name="Imagen 14">
            <a:extLst>
              <a:ext uri="{FF2B5EF4-FFF2-40B4-BE49-F238E27FC236}">
                <a16:creationId xmlns:a16="http://schemas.microsoft.com/office/drawing/2014/main" id="{FB22FE5A-E5FA-40DD-8277-F022210670A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9546" y="1390060"/>
            <a:ext cx="344807" cy="344807"/>
          </a:xfrm>
          <a:prstGeom prst="rect">
            <a:avLst/>
          </a:prstGeom>
        </p:spPr>
      </p:pic>
      <p:pic>
        <p:nvPicPr>
          <p:cNvPr id="16" name="Imagen 15">
            <a:extLst>
              <a:ext uri="{FF2B5EF4-FFF2-40B4-BE49-F238E27FC236}">
                <a16:creationId xmlns:a16="http://schemas.microsoft.com/office/drawing/2014/main" id="{C8BF1FB2-F6C5-4294-84D9-A4A1F0333D25}"/>
              </a:ext>
            </a:extLst>
          </p:cNvPr>
          <p:cNvPicPr>
            <a:picLocks noChangeAspect="1"/>
          </p:cNvPicPr>
          <p:nvPr/>
        </p:nvPicPr>
        <p:blipFill>
          <a:blip r:embed="rId9"/>
          <a:stretch>
            <a:fillRect/>
          </a:stretch>
        </p:blipFill>
        <p:spPr>
          <a:xfrm>
            <a:off x="2315215" y="2892911"/>
            <a:ext cx="3990066" cy="3525147"/>
          </a:xfrm>
          <a:prstGeom prst="rect">
            <a:avLst/>
          </a:prstGeom>
        </p:spPr>
      </p:pic>
      <p:sp>
        <p:nvSpPr>
          <p:cNvPr id="17" name="Rectángulo 16">
            <a:extLst>
              <a:ext uri="{FF2B5EF4-FFF2-40B4-BE49-F238E27FC236}">
                <a16:creationId xmlns:a16="http://schemas.microsoft.com/office/drawing/2014/main" id="{4AEEF424-9C57-42B2-B71C-AC2BA69E3B00}"/>
              </a:ext>
            </a:extLst>
          </p:cNvPr>
          <p:cNvSpPr/>
          <p:nvPr/>
        </p:nvSpPr>
        <p:spPr>
          <a:xfrm>
            <a:off x="977070" y="6418058"/>
            <a:ext cx="8143647" cy="276999"/>
          </a:xfrm>
          <a:prstGeom prst="rect">
            <a:avLst/>
          </a:prstGeom>
        </p:spPr>
        <p:txBody>
          <a:bodyPr wrap="square">
            <a:spAutoFit/>
          </a:bodyPr>
          <a:lstStyle/>
          <a:p>
            <a:r>
              <a:rPr lang="en-US" sz="1200" i="1" dirty="0">
                <a:solidFill>
                  <a:schemeClr val="bg1">
                    <a:lumMod val="50000"/>
                  </a:schemeClr>
                </a:solidFill>
                <a:latin typeface="Calibri" panose="020F0502020204030204" pitchFamily="34" charset="0"/>
                <a:cs typeface="Calibri" panose="020F0502020204030204" pitchFamily="34" charset="0"/>
              </a:rPr>
              <a:t>Reference: </a:t>
            </a:r>
            <a:r>
              <a:rPr lang="en-US" sz="1200" i="1" dirty="0">
                <a:solidFill>
                  <a:schemeClr val="bg1">
                    <a:lumMod val="50000"/>
                  </a:schemeClr>
                </a:solidFill>
                <a:latin typeface="Calibri" panose="020F0502020204030204" pitchFamily="34" charset="0"/>
                <a:cs typeface="Calibri" panose="020F0502020204030204" pitchFamily="34" charset="0"/>
                <a:hlinkClick r:id="rId10"/>
              </a:rPr>
              <a:t>Covid19 Identification from Chest X- ray Images using Machine Learning Classifiers</a:t>
            </a:r>
            <a:endParaRPr lang="en-US" sz="1200" i="1" dirty="0">
              <a:solidFill>
                <a:schemeClr val="bg1">
                  <a:lumMod val="5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11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Diagrama 1"/>
          <p:cNvGraphicFramePr/>
          <p:nvPr>
            <p:extLst>
              <p:ext uri="{D42A27DB-BD31-4B8C-83A1-F6EECF244321}">
                <p14:modId xmlns:p14="http://schemas.microsoft.com/office/powerpoint/2010/main" val="3047830253"/>
              </p:ext>
            </p:extLst>
          </p:nvPr>
        </p:nvGraphicFramePr>
        <p:xfrm>
          <a:off x="1205438" y="1907461"/>
          <a:ext cx="6096000" cy="10923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uadroTexto 3"/>
          <p:cNvSpPr txBox="1"/>
          <p:nvPr/>
        </p:nvSpPr>
        <p:spPr>
          <a:xfrm>
            <a:off x="1810131" y="2449002"/>
            <a:ext cx="6781048"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err="1"/>
              <a:t>Conocido</a:t>
            </a:r>
            <a:r>
              <a:rPr lang="en-US" sz="1600" dirty="0"/>
              <a:t> </a:t>
            </a:r>
            <a:r>
              <a:rPr lang="en-US" sz="1600" dirty="0" err="1"/>
              <a:t>también</a:t>
            </a:r>
            <a:r>
              <a:rPr lang="en-US" sz="1600" dirty="0"/>
              <a:t> </a:t>
            </a:r>
            <a:r>
              <a:rPr lang="en-US" sz="1600" dirty="0" err="1"/>
              <a:t>como</a:t>
            </a:r>
            <a:r>
              <a:rPr lang="en-US" sz="1600" dirty="0"/>
              <a:t> </a:t>
            </a:r>
            <a:r>
              <a:rPr lang="en-US" sz="1600" dirty="0" err="1"/>
              <a:t>como</a:t>
            </a:r>
            <a:r>
              <a:rPr lang="en-US" sz="1600" dirty="0"/>
              <a:t> </a:t>
            </a:r>
            <a:r>
              <a:rPr lang="en-US" sz="1600" b="1" dirty="0"/>
              <a:t>Sentiment Analysis. </a:t>
            </a:r>
          </a:p>
          <a:p>
            <a:pPr marL="285750" indent="-285750">
              <a:buFont typeface="Arial" panose="020B0604020202020204" pitchFamily="34" charset="0"/>
              <a:buChar char="•"/>
            </a:pPr>
            <a:r>
              <a:rPr lang="en-US" sz="1600" dirty="0"/>
              <a:t>Se </a:t>
            </a:r>
            <a:r>
              <a:rPr lang="en-US" sz="1600" dirty="0" err="1"/>
              <a:t>utiliza</a:t>
            </a:r>
            <a:r>
              <a:rPr lang="en-US" sz="1600" dirty="0"/>
              <a:t> el </a:t>
            </a:r>
            <a:r>
              <a:rPr lang="en-US" sz="1600" dirty="0" err="1"/>
              <a:t>método</a:t>
            </a:r>
            <a:r>
              <a:rPr lang="en-US" sz="1600" dirty="0"/>
              <a:t> </a:t>
            </a:r>
            <a:r>
              <a:rPr lang="en-US" sz="1600" b="1" dirty="0"/>
              <a:t>Natural Language Processing (NLP)</a:t>
            </a:r>
          </a:p>
        </p:txBody>
      </p:sp>
      <p:pic>
        <p:nvPicPr>
          <p:cNvPr id="5122" name="Picture 2" descr="https://miro.medium.com/max/1856/1*mioZrDpE76cVvdSGwCT-sA.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82768" y="3357164"/>
            <a:ext cx="6690777" cy="3388649"/>
          </a:xfrm>
          <a:prstGeom prst="rect">
            <a:avLst/>
          </a:prstGeom>
          <a:noFill/>
          <a:extLst>
            <a:ext uri="{909E8E84-426E-40DD-AFC4-6F175D3DCCD1}">
              <a14:hiddenFill xmlns:a14="http://schemas.microsoft.com/office/drawing/2010/main">
                <a:solidFill>
                  <a:srgbClr val="FFFFFF"/>
                </a:solidFill>
              </a14:hiddenFill>
            </a:ext>
          </a:extLst>
        </p:spPr>
      </p:pic>
      <p:sp>
        <p:nvSpPr>
          <p:cNvPr id="11" name="Elipse 10">
            <a:extLst>
              <a:ext uri="{FF2B5EF4-FFF2-40B4-BE49-F238E27FC236}">
                <a16:creationId xmlns:a16="http://schemas.microsoft.com/office/drawing/2014/main" id="{16B53012-455D-4989-89C9-6E2A8C7EBBD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Conector recto 11">
            <a:extLst>
              <a:ext uri="{FF2B5EF4-FFF2-40B4-BE49-F238E27FC236}">
                <a16:creationId xmlns:a16="http://schemas.microsoft.com/office/drawing/2014/main" id="{714229BB-88A4-45CA-9AF9-CF22E2F2DD0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3" name="Título 1">
            <a:extLst>
              <a:ext uri="{FF2B5EF4-FFF2-40B4-BE49-F238E27FC236}">
                <a16:creationId xmlns:a16="http://schemas.microsoft.com/office/drawing/2014/main" id="{66C6BFD5-5EC7-4C66-BB86-FF29A5180531}"/>
              </a:ext>
            </a:extLst>
          </p:cNvPr>
          <p:cNvSpPr>
            <a:spLocks noGrp="1"/>
          </p:cNvSpPr>
          <p:nvPr>
            <p:ph type="title"/>
          </p:nvPr>
        </p:nvSpPr>
        <p:spPr>
          <a:xfrm>
            <a:off x="1082768" y="1187992"/>
            <a:ext cx="7287509" cy="763455"/>
          </a:xfrm>
        </p:spPr>
        <p:txBody>
          <a:bodyPr>
            <a:normAutofit/>
          </a:bodyPr>
          <a:lstStyle/>
          <a:p>
            <a:pPr algn="l"/>
            <a:r>
              <a:rPr lang="es-ES" sz="2400" b="1" dirty="0"/>
              <a:t>Aplicaciones clasificación</a:t>
            </a:r>
          </a:p>
        </p:txBody>
      </p:sp>
      <p:pic>
        <p:nvPicPr>
          <p:cNvPr id="14" name="Imagen 13">
            <a:extLst>
              <a:ext uri="{FF2B5EF4-FFF2-40B4-BE49-F238E27FC236}">
                <a16:creationId xmlns:a16="http://schemas.microsoft.com/office/drawing/2014/main" id="{DE85F266-9A68-4B46-B709-D3D6513B619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9546" y="1390060"/>
            <a:ext cx="344807" cy="344807"/>
          </a:xfrm>
          <a:prstGeom prst="rect">
            <a:avLst/>
          </a:prstGeom>
        </p:spPr>
      </p:pic>
    </p:spTree>
    <p:extLst>
      <p:ext uri="{BB962C8B-B14F-4D97-AF65-F5344CB8AC3E}">
        <p14:creationId xmlns:p14="http://schemas.microsoft.com/office/powerpoint/2010/main" val="13238490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número de diapositiva 3"/>
          <p:cNvSpPr>
            <a:spLocks noGrp="1"/>
          </p:cNvSpPr>
          <p:nvPr>
            <p:ph type="sldNum" sz="quarter" idx="12"/>
          </p:nvPr>
        </p:nvSpPr>
        <p:spPr>
          <a:xfrm>
            <a:off x="6095307" y="6057097"/>
            <a:ext cx="2057400" cy="365125"/>
          </a:xfrm>
        </p:spPr>
        <p:txBody>
          <a:bodyPr/>
          <a:lstStyle/>
          <a:p>
            <a:r>
              <a:rPr lang="es-ES" dirty="0"/>
              <a:t>11</a:t>
            </a:r>
          </a:p>
        </p:txBody>
      </p:sp>
      <p:graphicFrame>
        <p:nvGraphicFramePr>
          <p:cNvPr id="2" name="Diagrama 1"/>
          <p:cNvGraphicFramePr/>
          <p:nvPr>
            <p:extLst>
              <p:ext uri="{D42A27DB-BD31-4B8C-83A1-F6EECF244321}">
                <p14:modId xmlns:p14="http://schemas.microsoft.com/office/powerpoint/2010/main" val="2318374915"/>
              </p:ext>
            </p:extLst>
          </p:nvPr>
        </p:nvGraphicFramePr>
        <p:xfrm>
          <a:off x="1147685" y="1805049"/>
          <a:ext cx="6096000" cy="1875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6" name="Picture 2" descr="PictureThis Identificar Planta - Aplicaciones en Google Play">
            <a:extLst>
              <a:ext uri="{FF2B5EF4-FFF2-40B4-BE49-F238E27FC236}">
                <a16:creationId xmlns:a16="http://schemas.microsoft.com/office/drawing/2014/main" id="{A320D95C-7A72-43C8-89C1-5E332D9C698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147685" y="4089464"/>
            <a:ext cx="1967633" cy="196763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530914D6-B609-4FF7-9970-8B094D3C7858}"/>
              </a:ext>
            </a:extLst>
          </p:cNvPr>
          <p:cNvSpPr txBox="1"/>
          <p:nvPr/>
        </p:nvSpPr>
        <p:spPr>
          <a:xfrm>
            <a:off x="1331089" y="5954292"/>
            <a:ext cx="2685327" cy="369332"/>
          </a:xfrm>
          <a:prstGeom prst="rect">
            <a:avLst/>
          </a:prstGeom>
          <a:noFill/>
        </p:spPr>
        <p:txBody>
          <a:bodyPr wrap="square" rtlCol="0">
            <a:spAutoFit/>
          </a:bodyPr>
          <a:lstStyle/>
          <a:p>
            <a:r>
              <a:rPr lang="es-ES" b="1" dirty="0"/>
              <a:t>PICTURE THIS</a:t>
            </a:r>
          </a:p>
        </p:txBody>
      </p:sp>
      <p:sp>
        <p:nvSpPr>
          <p:cNvPr id="4" name="Rectángulo 3">
            <a:extLst>
              <a:ext uri="{FF2B5EF4-FFF2-40B4-BE49-F238E27FC236}">
                <a16:creationId xmlns:a16="http://schemas.microsoft.com/office/drawing/2014/main" id="{91B2E667-65BF-4106-9C01-E49ABF3D876B}"/>
              </a:ext>
            </a:extLst>
          </p:cNvPr>
          <p:cNvSpPr/>
          <p:nvPr/>
        </p:nvSpPr>
        <p:spPr>
          <a:xfrm>
            <a:off x="1080252" y="6323624"/>
            <a:ext cx="2169568" cy="276999"/>
          </a:xfrm>
          <a:prstGeom prst="rect">
            <a:avLst/>
          </a:prstGeom>
        </p:spPr>
        <p:txBody>
          <a:bodyPr wrap="none">
            <a:spAutoFit/>
          </a:bodyPr>
          <a:lstStyle/>
          <a:p>
            <a:r>
              <a:rPr lang="es-ES" sz="1200" dirty="0"/>
              <a:t>https://www.picturethisai.com/</a:t>
            </a:r>
          </a:p>
        </p:txBody>
      </p:sp>
      <p:sp>
        <p:nvSpPr>
          <p:cNvPr id="8" name="CuadroTexto 7">
            <a:extLst>
              <a:ext uri="{FF2B5EF4-FFF2-40B4-BE49-F238E27FC236}">
                <a16:creationId xmlns:a16="http://schemas.microsoft.com/office/drawing/2014/main" id="{E0B7C84D-0432-424D-86D5-323879406516}"/>
              </a:ext>
            </a:extLst>
          </p:cNvPr>
          <p:cNvSpPr txBox="1"/>
          <p:nvPr/>
        </p:nvSpPr>
        <p:spPr>
          <a:xfrm>
            <a:off x="3582153" y="3838210"/>
            <a:ext cx="4570554" cy="369332"/>
          </a:xfrm>
          <a:prstGeom prst="rect">
            <a:avLst/>
          </a:prstGeom>
          <a:noFill/>
        </p:spPr>
        <p:txBody>
          <a:bodyPr wrap="square" rtlCol="0">
            <a:spAutoFit/>
          </a:bodyPr>
          <a:lstStyle/>
          <a:p>
            <a:r>
              <a:rPr lang="es-ES" dirty="0"/>
              <a:t>Más de </a:t>
            </a:r>
            <a:r>
              <a:rPr lang="es-ES" b="1" dirty="0"/>
              <a:t>10.000</a:t>
            </a:r>
            <a:r>
              <a:rPr lang="es-ES" dirty="0"/>
              <a:t> especies de plantas diferentes</a:t>
            </a:r>
          </a:p>
        </p:txBody>
      </p:sp>
      <p:pic>
        <p:nvPicPr>
          <p:cNvPr id="9" name="Imagen 8">
            <a:extLst>
              <a:ext uri="{FF2B5EF4-FFF2-40B4-BE49-F238E27FC236}">
                <a16:creationId xmlns:a16="http://schemas.microsoft.com/office/drawing/2014/main" id="{04B45F49-FB62-4114-BBE4-C92D1779CDB5}"/>
              </a:ext>
            </a:extLst>
          </p:cNvPr>
          <p:cNvPicPr>
            <a:picLocks noChangeAspect="1"/>
          </p:cNvPicPr>
          <p:nvPr/>
        </p:nvPicPr>
        <p:blipFill>
          <a:blip r:embed="rId9"/>
          <a:stretch>
            <a:fillRect/>
          </a:stretch>
        </p:blipFill>
        <p:spPr>
          <a:xfrm>
            <a:off x="3720302" y="4406764"/>
            <a:ext cx="3541854" cy="1174254"/>
          </a:xfrm>
          <a:prstGeom prst="rect">
            <a:avLst/>
          </a:prstGeom>
        </p:spPr>
      </p:pic>
      <p:pic>
        <p:nvPicPr>
          <p:cNvPr id="10" name="Imagen 9">
            <a:extLst>
              <a:ext uri="{FF2B5EF4-FFF2-40B4-BE49-F238E27FC236}">
                <a16:creationId xmlns:a16="http://schemas.microsoft.com/office/drawing/2014/main" id="{592A03C7-AD52-4ED0-A8B0-26234801AF22}"/>
              </a:ext>
            </a:extLst>
          </p:cNvPr>
          <p:cNvPicPr>
            <a:picLocks noChangeAspect="1"/>
          </p:cNvPicPr>
          <p:nvPr/>
        </p:nvPicPr>
        <p:blipFill>
          <a:blip r:embed="rId10"/>
          <a:stretch>
            <a:fillRect/>
          </a:stretch>
        </p:blipFill>
        <p:spPr>
          <a:xfrm>
            <a:off x="3720302" y="5565331"/>
            <a:ext cx="3549138" cy="1057948"/>
          </a:xfrm>
          <a:prstGeom prst="rect">
            <a:avLst/>
          </a:prstGeom>
        </p:spPr>
      </p:pic>
      <p:sp>
        <p:nvSpPr>
          <p:cNvPr id="15" name="Elipse 14">
            <a:extLst>
              <a:ext uri="{FF2B5EF4-FFF2-40B4-BE49-F238E27FC236}">
                <a16:creationId xmlns:a16="http://schemas.microsoft.com/office/drawing/2014/main" id="{41AB0D74-BC3E-406B-91AB-F9504A27FD09}"/>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Conector recto 15">
            <a:extLst>
              <a:ext uri="{FF2B5EF4-FFF2-40B4-BE49-F238E27FC236}">
                <a16:creationId xmlns:a16="http://schemas.microsoft.com/office/drawing/2014/main" id="{607A4E67-4FD7-4BC6-B113-6FEF98FE6EF3}"/>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7" name="Título 1">
            <a:extLst>
              <a:ext uri="{FF2B5EF4-FFF2-40B4-BE49-F238E27FC236}">
                <a16:creationId xmlns:a16="http://schemas.microsoft.com/office/drawing/2014/main" id="{EB7620F2-C44A-480E-9769-DF93A0D66233}"/>
              </a:ext>
            </a:extLst>
          </p:cNvPr>
          <p:cNvSpPr>
            <a:spLocks noGrp="1"/>
          </p:cNvSpPr>
          <p:nvPr>
            <p:ph type="title"/>
          </p:nvPr>
        </p:nvSpPr>
        <p:spPr>
          <a:xfrm>
            <a:off x="1082768" y="1187992"/>
            <a:ext cx="7287509" cy="763455"/>
          </a:xfrm>
        </p:spPr>
        <p:txBody>
          <a:bodyPr>
            <a:normAutofit/>
          </a:bodyPr>
          <a:lstStyle/>
          <a:p>
            <a:pPr algn="l"/>
            <a:r>
              <a:rPr lang="es-ES" sz="2400" b="1" dirty="0"/>
              <a:t>Aplicaciones clasificación</a:t>
            </a:r>
          </a:p>
        </p:txBody>
      </p:sp>
      <p:pic>
        <p:nvPicPr>
          <p:cNvPr id="18" name="Imagen 17">
            <a:extLst>
              <a:ext uri="{FF2B5EF4-FFF2-40B4-BE49-F238E27FC236}">
                <a16:creationId xmlns:a16="http://schemas.microsoft.com/office/drawing/2014/main" id="{DC091553-0B89-49E0-9C77-A41E69664820}"/>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9546" y="1390060"/>
            <a:ext cx="344807" cy="344807"/>
          </a:xfrm>
          <a:prstGeom prst="rect">
            <a:avLst/>
          </a:prstGeom>
        </p:spPr>
      </p:pic>
    </p:spTree>
    <p:extLst>
      <p:ext uri="{BB962C8B-B14F-4D97-AF65-F5344CB8AC3E}">
        <p14:creationId xmlns:p14="http://schemas.microsoft.com/office/powerpoint/2010/main" val="29699614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número de diapositiva 3"/>
          <p:cNvSpPr>
            <a:spLocks noGrp="1"/>
          </p:cNvSpPr>
          <p:nvPr>
            <p:ph type="sldNum" sz="quarter" idx="12"/>
          </p:nvPr>
        </p:nvSpPr>
        <p:spPr>
          <a:xfrm>
            <a:off x="6095307" y="6057097"/>
            <a:ext cx="2057400" cy="365125"/>
          </a:xfrm>
        </p:spPr>
        <p:txBody>
          <a:bodyPr/>
          <a:lstStyle/>
          <a:p>
            <a:r>
              <a:rPr lang="es-ES" dirty="0"/>
              <a:t>11</a:t>
            </a:r>
          </a:p>
        </p:txBody>
      </p:sp>
      <p:graphicFrame>
        <p:nvGraphicFramePr>
          <p:cNvPr id="2" name="Diagrama 1"/>
          <p:cNvGraphicFramePr/>
          <p:nvPr>
            <p:extLst>
              <p:ext uri="{D42A27DB-BD31-4B8C-83A1-F6EECF244321}">
                <p14:modId xmlns:p14="http://schemas.microsoft.com/office/powerpoint/2010/main" val="2180451952"/>
              </p:ext>
            </p:extLst>
          </p:nvPr>
        </p:nvGraphicFramePr>
        <p:xfrm>
          <a:off x="1147685" y="1805049"/>
          <a:ext cx="6096000" cy="187564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ángulo 4"/>
          <p:cNvSpPr/>
          <p:nvPr/>
        </p:nvSpPr>
        <p:spPr>
          <a:xfrm>
            <a:off x="3193707" y="6143116"/>
            <a:ext cx="2878865" cy="307777"/>
          </a:xfrm>
          <a:prstGeom prst="rect">
            <a:avLst/>
          </a:prstGeom>
        </p:spPr>
        <p:txBody>
          <a:bodyPr wrap="none">
            <a:spAutoFit/>
          </a:bodyPr>
          <a:lstStyle/>
          <a:p>
            <a:pPr lvl="0"/>
            <a:r>
              <a:rPr lang="es-ES" sz="1400" dirty="0"/>
              <a:t>Reconocimiento óptico de caracteres</a:t>
            </a:r>
          </a:p>
        </p:txBody>
      </p:sp>
      <p:pic>
        <p:nvPicPr>
          <p:cNvPr id="6" name="Imagen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33140" y="3766709"/>
            <a:ext cx="3590737" cy="2290388"/>
          </a:xfrm>
          <a:prstGeom prst="rect">
            <a:avLst/>
          </a:prstGeom>
        </p:spPr>
      </p:pic>
      <p:pic>
        <p:nvPicPr>
          <p:cNvPr id="7" name="Imagen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6364" y="3766709"/>
            <a:ext cx="4068883" cy="2290388"/>
          </a:xfrm>
          <a:prstGeom prst="rect">
            <a:avLst/>
          </a:prstGeom>
        </p:spPr>
      </p:pic>
      <p:sp>
        <p:nvSpPr>
          <p:cNvPr id="12" name="Elipse 11">
            <a:extLst>
              <a:ext uri="{FF2B5EF4-FFF2-40B4-BE49-F238E27FC236}">
                <a16:creationId xmlns:a16="http://schemas.microsoft.com/office/drawing/2014/main" id="{1892F6EF-6F0B-4896-B1D1-4B2909A8C491}"/>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3" name="Conector recto 12">
            <a:extLst>
              <a:ext uri="{FF2B5EF4-FFF2-40B4-BE49-F238E27FC236}">
                <a16:creationId xmlns:a16="http://schemas.microsoft.com/office/drawing/2014/main" id="{0FE41DAE-B8EE-49B5-A49B-8CF00180C40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5" name="Título 1">
            <a:extLst>
              <a:ext uri="{FF2B5EF4-FFF2-40B4-BE49-F238E27FC236}">
                <a16:creationId xmlns:a16="http://schemas.microsoft.com/office/drawing/2014/main" id="{10CCFAE9-BB67-4E4A-9601-85D1AB5C3E17}"/>
              </a:ext>
            </a:extLst>
          </p:cNvPr>
          <p:cNvSpPr>
            <a:spLocks noGrp="1"/>
          </p:cNvSpPr>
          <p:nvPr>
            <p:ph type="title"/>
          </p:nvPr>
        </p:nvSpPr>
        <p:spPr>
          <a:xfrm>
            <a:off x="1082768" y="1187992"/>
            <a:ext cx="7287509" cy="763455"/>
          </a:xfrm>
        </p:spPr>
        <p:txBody>
          <a:bodyPr>
            <a:normAutofit/>
          </a:bodyPr>
          <a:lstStyle/>
          <a:p>
            <a:pPr algn="l"/>
            <a:r>
              <a:rPr lang="es-ES" sz="2400" b="1" dirty="0"/>
              <a:t>Aplicaciones clasificación</a:t>
            </a:r>
          </a:p>
        </p:txBody>
      </p:sp>
      <p:pic>
        <p:nvPicPr>
          <p:cNvPr id="16" name="Imagen 15">
            <a:extLst>
              <a:ext uri="{FF2B5EF4-FFF2-40B4-BE49-F238E27FC236}">
                <a16:creationId xmlns:a16="http://schemas.microsoft.com/office/drawing/2014/main" id="{886B06E4-6FF1-41A5-80BC-29AAA2C7D1B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9546" y="1390060"/>
            <a:ext cx="344807" cy="344807"/>
          </a:xfrm>
          <a:prstGeom prst="rect">
            <a:avLst/>
          </a:prstGeom>
        </p:spPr>
      </p:pic>
    </p:spTree>
    <p:extLst>
      <p:ext uri="{BB962C8B-B14F-4D97-AF65-F5344CB8AC3E}">
        <p14:creationId xmlns:p14="http://schemas.microsoft.com/office/powerpoint/2010/main" val="4052211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número de diapositiva 3"/>
          <p:cNvSpPr>
            <a:spLocks noGrp="1"/>
          </p:cNvSpPr>
          <p:nvPr>
            <p:ph type="sldNum" sz="quarter" idx="12"/>
          </p:nvPr>
        </p:nvSpPr>
        <p:spPr>
          <a:xfrm>
            <a:off x="6095307" y="6057097"/>
            <a:ext cx="2057400" cy="365125"/>
          </a:xfrm>
        </p:spPr>
        <p:txBody>
          <a:bodyPr/>
          <a:lstStyle/>
          <a:p>
            <a:r>
              <a:rPr lang="es-ES" dirty="0"/>
              <a:t>11</a:t>
            </a:r>
          </a:p>
        </p:txBody>
      </p:sp>
      <p:graphicFrame>
        <p:nvGraphicFramePr>
          <p:cNvPr id="2" name="Diagrama 1"/>
          <p:cNvGraphicFramePr/>
          <p:nvPr>
            <p:extLst>
              <p:ext uri="{D42A27DB-BD31-4B8C-83A1-F6EECF244321}">
                <p14:modId xmlns:p14="http://schemas.microsoft.com/office/powerpoint/2010/main" val="2046672852"/>
              </p:ext>
            </p:extLst>
          </p:nvPr>
        </p:nvGraphicFramePr>
        <p:xfrm>
          <a:off x="1213029" y="1823945"/>
          <a:ext cx="7157248" cy="11747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Imagen 3">
            <a:extLst>
              <a:ext uri="{FF2B5EF4-FFF2-40B4-BE49-F238E27FC236}">
                <a16:creationId xmlns:a16="http://schemas.microsoft.com/office/drawing/2014/main" id="{3D7EA5D2-DE10-480D-A7BE-755D6D470C9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3029" y="3080094"/>
            <a:ext cx="6104194" cy="3436435"/>
          </a:xfrm>
          <a:prstGeom prst="rect">
            <a:avLst/>
          </a:prstGeom>
        </p:spPr>
      </p:pic>
      <p:sp>
        <p:nvSpPr>
          <p:cNvPr id="10" name="Elipse 9">
            <a:extLst>
              <a:ext uri="{FF2B5EF4-FFF2-40B4-BE49-F238E27FC236}">
                <a16:creationId xmlns:a16="http://schemas.microsoft.com/office/drawing/2014/main" id="{5E833B67-30B6-4339-B28B-A372BDCD05BE}"/>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1" name="Conector recto 10">
            <a:extLst>
              <a:ext uri="{FF2B5EF4-FFF2-40B4-BE49-F238E27FC236}">
                <a16:creationId xmlns:a16="http://schemas.microsoft.com/office/drawing/2014/main" id="{314AB1D9-130E-489C-8755-898ABE984B6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2" name="Título 1">
            <a:extLst>
              <a:ext uri="{FF2B5EF4-FFF2-40B4-BE49-F238E27FC236}">
                <a16:creationId xmlns:a16="http://schemas.microsoft.com/office/drawing/2014/main" id="{74E01090-666E-4084-B8C9-EC12842A6CB4}"/>
              </a:ext>
            </a:extLst>
          </p:cNvPr>
          <p:cNvSpPr>
            <a:spLocks noGrp="1"/>
          </p:cNvSpPr>
          <p:nvPr>
            <p:ph type="title"/>
          </p:nvPr>
        </p:nvSpPr>
        <p:spPr>
          <a:xfrm>
            <a:off x="1082768" y="1187992"/>
            <a:ext cx="7287509" cy="763455"/>
          </a:xfrm>
        </p:spPr>
        <p:txBody>
          <a:bodyPr>
            <a:normAutofit/>
          </a:bodyPr>
          <a:lstStyle/>
          <a:p>
            <a:pPr algn="l"/>
            <a:r>
              <a:rPr lang="es-ES" sz="2400" b="1" dirty="0"/>
              <a:t>Aplicaciones clasificación</a:t>
            </a:r>
          </a:p>
        </p:txBody>
      </p:sp>
      <p:pic>
        <p:nvPicPr>
          <p:cNvPr id="13" name="Imagen 12">
            <a:extLst>
              <a:ext uri="{FF2B5EF4-FFF2-40B4-BE49-F238E27FC236}">
                <a16:creationId xmlns:a16="http://schemas.microsoft.com/office/drawing/2014/main" id="{B32F3FA4-D27A-499C-9AEF-AD686929398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9546" y="1390060"/>
            <a:ext cx="344807" cy="344807"/>
          </a:xfrm>
          <a:prstGeom prst="rect">
            <a:avLst/>
          </a:prstGeom>
        </p:spPr>
      </p:pic>
    </p:spTree>
    <p:extLst>
      <p:ext uri="{BB962C8B-B14F-4D97-AF65-F5344CB8AC3E}">
        <p14:creationId xmlns:p14="http://schemas.microsoft.com/office/powerpoint/2010/main" val="4020875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Marcador de número de diapositiva 3"/>
          <p:cNvSpPr>
            <a:spLocks noGrp="1"/>
          </p:cNvSpPr>
          <p:nvPr>
            <p:ph type="sldNum" sz="quarter" idx="12"/>
          </p:nvPr>
        </p:nvSpPr>
        <p:spPr>
          <a:xfrm>
            <a:off x="6095307" y="6057097"/>
            <a:ext cx="2057400" cy="365125"/>
          </a:xfrm>
        </p:spPr>
        <p:txBody>
          <a:bodyPr/>
          <a:lstStyle/>
          <a:p>
            <a:r>
              <a:rPr lang="es-ES" dirty="0"/>
              <a:t>11</a:t>
            </a:r>
          </a:p>
        </p:txBody>
      </p:sp>
      <p:graphicFrame>
        <p:nvGraphicFramePr>
          <p:cNvPr id="2" name="Diagrama 1"/>
          <p:cNvGraphicFramePr/>
          <p:nvPr>
            <p:extLst>
              <p:ext uri="{D42A27DB-BD31-4B8C-83A1-F6EECF244321}">
                <p14:modId xmlns:p14="http://schemas.microsoft.com/office/powerpoint/2010/main" val="1002780213"/>
              </p:ext>
            </p:extLst>
          </p:nvPr>
        </p:nvGraphicFramePr>
        <p:xfrm>
          <a:off x="1213029" y="1823945"/>
          <a:ext cx="6096000" cy="14992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Imagen 2"/>
          <p:cNvPicPr>
            <a:picLocks noChangeAspect="1"/>
          </p:cNvPicPr>
          <p:nvPr/>
        </p:nvPicPr>
        <p:blipFill rotWithShape="1">
          <a:blip r:embed="rId8"/>
          <a:srcRect l="1" r="2285" b="4282"/>
          <a:stretch/>
        </p:blipFill>
        <p:spPr>
          <a:xfrm>
            <a:off x="854353" y="3091367"/>
            <a:ext cx="2387957" cy="3197571"/>
          </a:xfrm>
          <a:prstGeom prst="rect">
            <a:avLst/>
          </a:prstGeom>
        </p:spPr>
      </p:pic>
      <p:pic>
        <p:nvPicPr>
          <p:cNvPr id="4" name="Imagen 3"/>
          <p:cNvPicPr>
            <a:picLocks noChangeAspect="1"/>
          </p:cNvPicPr>
          <p:nvPr/>
        </p:nvPicPr>
        <p:blipFill>
          <a:blip r:embed="rId9"/>
          <a:stretch>
            <a:fillRect/>
          </a:stretch>
        </p:blipFill>
        <p:spPr>
          <a:xfrm>
            <a:off x="3838876" y="3157485"/>
            <a:ext cx="3514675" cy="3049498"/>
          </a:xfrm>
          <a:prstGeom prst="rect">
            <a:avLst/>
          </a:prstGeom>
        </p:spPr>
      </p:pic>
      <p:sp>
        <p:nvSpPr>
          <p:cNvPr id="6" name="Rectángulo 5"/>
          <p:cNvSpPr/>
          <p:nvPr/>
        </p:nvSpPr>
        <p:spPr>
          <a:xfrm>
            <a:off x="2266950" y="3724275"/>
            <a:ext cx="603250" cy="161925"/>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p:cNvSpPr/>
          <p:nvPr/>
        </p:nvSpPr>
        <p:spPr>
          <a:xfrm>
            <a:off x="6095306" y="3549832"/>
            <a:ext cx="343593" cy="164918"/>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p:cNvSpPr/>
          <p:nvPr/>
        </p:nvSpPr>
        <p:spPr>
          <a:xfrm>
            <a:off x="4393506" y="3708491"/>
            <a:ext cx="787148" cy="139609"/>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ángulo 18"/>
          <p:cNvSpPr/>
          <p:nvPr/>
        </p:nvSpPr>
        <p:spPr>
          <a:xfrm>
            <a:off x="2266950" y="4412327"/>
            <a:ext cx="603250" cy="16192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ángulo 24"/>
          <p:cNvSpPr/>
          <p:nvPr/>
        </p:nvSpPr>
        <p:spPr>
          <a:xfrm>
            <a:off x="4353282" y="4551086"/>
            <a:ext cx="827372" cy="12852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ángulo 25"/>
          <p:cNvSpPr/>
          <p:nvPr/>
        </p:nvSpPr>
        <p:spPr>
          <a:xfrm>
            <a:off x="6145290" y="4678217"/>
            <a:ext cx="194550" cy="18195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ángulo 26"/>
          <p:cNvSpPr/>
          <p:nvPr/>
        </p:nvSpPr>
        <p:spPr>
          <a:xfrm>
            <a:off x="2137410" y="5106101"/>
            <a:ext cx="902310" cy="21265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ángulo 28"/>
          <p:cNvSpPr/>
          <p:nvPr/>
        </p:nvSpPr>
        <p:spPr>
          <a:xfrm>
            <a:off x="4298664" y="4509016"/>
            <a:ext cx="902310" cy="212659"/>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ángulo 29"/>
          <p:cNvSpPr/>
          <p:nvPr/>
        </p:nvSpPr>
        <p:spPr>
          <a:xfrm>
            <a:off x="4393506" y="5234225"/>
            <a:ext cx="993834" cy="14836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p:cNvSpPr/>
          <p:nvPr/>
        </p:nvSpPr>
        <p:spPr>
          <a:xfrm>
            <a:off x="2266950" y="4054722"/>
            <a:ext cx="603250" cy="161925"/>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ángulo 31"/>
          <p:cNvSpPr/>
          <p:nvPr/>
        </p:nvSpPr>
        <p:spPr>
          <a:xfrm>
            <a:off x="5638799" y="5775583"/>
            <a:ext cx="529351" cy="143015"/>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ángulo 32"/>
          <p:cNvSpPr/>
          <p:nvPr/>
        </p:nvSpPr>
        <p:spPr>
          <a:xfrm>
            <a:off x="2286940" y="4962762"/>
            <a:ext cx="603250" cy="16192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ángulo 33"/>
          <p:cNvSpPr/>
          <p:nvPr/>
        </p:nvSpPr>
        <p:spPr>
          <a:xfrm>
            <a:off x="5472511" y="5927522"/>
            <a:ext cx="562529" cy="129575"/>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Elipse 27">
            <a:extLst>
              <a:ext uri="{FF2B5EF4-FFF2-40B4-BE49-F238E27FC236}">
                <a16:creationId xmlns:a16="http://schemas.microsoft.com/office/drawing/2014/main" id="{03596347-A7A2-43C4-A019-A5F6B822FA0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5" name="Conector recto 34">
            <a:extLst>
              <a:ext uri="{FF2B5EF4-FFF2-40B4-BE49-F238E27FC236}">
                <a16:creationId xmlns:a16="http://schemas.microsoft.com/office/drawing/2014/main" id="{4A0BD824-6A9C-4784-86ED-BA2311BDCA8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6" name="Título 1">
            <a:extLst>
              <a:ext uri="{FF2B5EF4-FFF2-40B4-BE49-F238E27FC236}">
                <a16:creationId xmlns:a16="http://schemas.microsoft.com/office/drawing/2014/main" id="{B0EAE2E4-2902-4618-9F5C-61B812E1D868}"/>
              </a:ext>
            </a:extLst>
          </p:cNvPr>
          <p:cNvSpPr>
            <a:spLocks noGrp="1"/>
          </p:cNvSpPr>
          <p:nvPr>
            <p:ph type="title"/>
          </p:nvPr>
        </p:nvSpPr>
        <p:spPr>
          <a:xfrm>
            <a:off x="1082768" y="1187992"/>
            <a:ext cx="7287509" cy="763455"/>
          </a:xfrm>
        </p:spPr>
        <p:txBody>
          <a:bodyPr>
            <a:normAutofit/>
          </a:bodyPr>
          <a:lstStyle/>
          <a:p>
            <a:pPr algn="l"/>
            <a:r>
              <a:rPr lang="es-ES" sz="2400" b="1" dirty="0"/>
              <a:t>Aplicaciones clasificación</a:t>
            </a:r>
          </a:p>
        </p:txBody>
      </p:sp>
      <p:pic>
        <p:nvPicPr>
          <p:cNvPr id="37" name="Imagen 36">
            <a:extLst>
              <a:ext uri="{FF2B5EF4-FFF2-40B4-BE49-F238E27FC236}">
                <a16:creationId xmlns:a16="http://schemas.microsoft.com/office/drawing/2014/main" id="{9EC140FE-4366-469B-9F1A-03FF4D863B4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9546" y="1390060"/>
            <a:ext cx="344807" cy="344807"/>
          </a:xfrm>
          <a:prstGeom prst="rect">
            <a:avLst/>
          </a:prstGeom>
        </p:spPr>
      </p:pic>
      <p:sp>
        <p:nvSpPr>
          <p:cNvPr id="38" name="Rectángulo 37">
            <a:extLst>
              <a:ext uri="{FF2B5EF4-FFF2-40B4-BE49-F238E27FC236}">
                <a16:creationId xmlns:a16="http://schemas.microsoft.com/office/drawing/2014/main" id="{A9F56766-C421-400B-8639-42033AFB0EE0}"/>
              </a:ext>
            </a:extLst>
          </p:cNvPr>
          <p:cNvSpPr/>
          <p:nvPr/>
        </p:nvSpPr>
        <p:spPr>
          <a:xfrm>
            <a:off x="1415780" y="6313626"/>
            <a:ext cx="6949286" cy="276999"/>
          </a:xfrm>
          <a:prstGeom prst="rect">
            <a:avLst/>
          </a:prstGeom>
        </p:spPr>
        <p:txBody>
          <a:bodyPr wrap="square">
            <a:spAutoFit/>
          </a:bodyPr>
          <a:lstStyle/>
          <a:p>
            <a:r>
              <a:rPr lang="en-US" sz="1200" i="1" dirty="0" err="1">
                <a:solidFill>
                  <a:schemeClr val="tx1">
                    <a:lumMod val="50000"/>
                    <a:lumOff val="50000"/>
                  </a:schemeClr>
                </a:solidFill>
              </a:rPr>
              <a:t>Referencia</a:t>
            </a:r>
            <a:r>
              <a:rPr lang="en-US" sz="1200" i="1" dirty="0">
                <a:solidFill>
                  <a:schemeClr val="tx1">
                    <a:lumMod val="50000"/>
                    <a:lumOff val="50000"/>
                  </a:schemeClr>
                </a:solidFill>
              </a:rPr>
              <a:t>: </a:t>
            </a:r>
            <a:r>
              <a:rPr lang="en-US" sz="1200" i="1" dirty="0">
                <a:solidFill>
                  <a:schemeClr val="tx1">
                    <a:lumMod val="50000"/>
                    <a:lumOff val="50000"/>
                  </a:schemeClr>
                </a:solidFill>
                <a:hlinkClick r:id="rId11"/>
              </a:rPr>
              <a:t>A multi-label classification on topics of Indonesian news using K-Nearest Neighbor</a:t>
            </a:r>
            <a:endParaRPr lang="en-US" sz="1200" i="1" dirty="0">
              <a:solidFill>
                <a:schemeClr val="tx1">
                  <a:lumMod val="50000"/>
                  <a:lumOff val="50000"/>
                </a:schemeClr>
              </a:solidFill>
            </a:endParaRPr>
          </a:p>
        </p:txBody>
      </p:sp>
    </p:spTree>
    <p:extLst>
      <p:ext uri="{BB962C8B-B14F-4D97-AF65-F5344CB8AC3E}">
        <p14:creationId xmlns:p14="http://schemas.microsoft.com/office/powerpoint/2010/main" val="11128400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12"/>
          <p:cNvSpPr txBox="1">
            <a:spLocks noGrp="1"/>
          </p:cNvSpPr>
          <p:nvPr>
            <p:ph type="sldNum" idx="12"/>
          </p:nvPr>
        </p:nvSpPr>
        <p:spPr>
          <a:xfrm>
            <a:off x="6457950" y="6356355"/>
            <a:ext cx="20574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200">
                <a:solidFill>
                  <a:srgbClr val="000000"/>
                </a:solidFill>
                <a:latin typeface="Calibri"/>
                <a:ea typeface="Calibri"/>
                <a:cs typeface="Calibri"/>
                <a:sym typeface="Calibri"/>
              </a:rPr>
              <a:t>2</a:t>
            </a:fld>
            <a:endParaRPr sz="1200">
              <a:solidFill>
                <a:srgbClr val="000000"/>
              </a:solidFill>
              <a:latin typeface="Calibri"/>
              <a:ea typeface="Calibri"/>
              <a:cs typeface="Calibri"/>
              <a:sym typeface="Calibri"/>
            </a:endParaRPr>
          </a:p>
        </p:txBody>
      </p:sp>
      <p:graphicFrame>
        <p:nvGraphicFramePr>
          <p:cNvPr id="177" name="Google Shape;177;p12"/>
          <p:cNvGraphicFramePr/>
          <p:nvPr/>
        </p:nvGraphicFramePr>
        <p:xfrm>
          <a:off x="667706" y="1676436"/>
          <a:ext cx="7920025" cy="4762511"/>
        </p:xfrm>
        <a:graphic>
          <a:graphicData uri="http://schemas.openxmlformats.org/drawingml/2006/table">
            <a:tbl>
              <a:tblPr>
                <a:noFill/>
              </a:tblPr>
              <a:tblGrid>
                <a:gridCol w="1093825">
                  <a:extLst>
                    <a:ext uri="{9D8B030D-6E8A-4147-A177-3AD203B41FA5}">
                      <a16:colId xmlns:a16="http://schemas.microsoft.com/office/drawing/2014/main" val="20000"/>
                    </a:ext>
                  </a:extLst>
                </a:gridCol>
                <a:gridCol w="2738725">
                  <a:extLst>
                    <a:ext uri="{9D8B030D-6E8A-4147-A177-3AD203B41FA5}">
                      <a16:colId xmlns:a16="http://schemas.microsoft.com/office/drawing/2014/main" val="20001"/>
                    </a:ext>
                  </a:extLst>
                </a:gridCol>
                <a:gridCol w="1277700">
                  <a:extLst>
                    <a:ext uri="{9D8B030D-6E8A-4147-A177-3AD203B41FA5}">
                      <a16:colId xmlns:a16="http://schemas.microsoft.com/office/drawing/2014/main" val="20002"/>
                    </a:ext>
                  </a:extLst>
                </a:gridCol>
                <a:gridCol w="2809775">
                  <a:extLst>
                    <a:ext uri="{9D8B030D-6E8A-4147-A177-3AD203B41FA5}">
                      <a16:colId xmlns:a16="http://schemas.microsoft.com/office/drawing/2014/main" val="20003"/>
                    </a:ext>
                  </a:extLst>
                </a:gridCol>
              </a:tblGrid>
              <a:tr h="604651">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Lunes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Martes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Miércoles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tc>
                  <a:txBody>
                    <a:bodyPr/>
                    <a:lstStyle/>
                    <a:p>
                      <a:pPr marL="0" marR="0" lvl="0" indent="0" algn="ctr" rtl="0">
                        <a:lnSpc>
                          <a:spcPct val="100000"/>
                        </a:lnSpc>
                        <a:spcBef>
                          <a:spcPts val="0"/>
                        </a:spcBef>
                        <a:spcAft>
                          <a:spcPts val="0"/>
                        </a:spcAft>
                        <a:buClr>
                          <a:srgbClr val="FFFFFF"/>
                        </a:buClr>
                        <a:buSzPts val="1800"/>
                        <a:buFont typeface="Calibri"/>
                        <a:buNone/>
                      </a:pPr>
                      <a:r>
                        <a:rPr lang="en-US" sz="1800" b="1" i="0" u="none" strike="noStrike" cap="none">
                          <a:solidFill>
                            <a:srgbClr val="FFFFFF"/>
                          </a:solidFill>
                          <a:latin typeface="Calibri"/>
                          <a:ea typeface="Calibri"/>
                          <a:cs typeface="Calibri"/>
                          <a:sym typeface="Calibri"/>
                        </a:rPr>
                        <a:t>Jueves</a:t>
                      </a:r>
                      <a:endParaRPr sz="1800" u="none" strike="noStrike" cap="none"/>
                    </a:p>
                  </a:txBody>
                  <a:tcPr marL="91450" marR="91450" marT="45725" marB="45725" anchor="ctr">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38100" cap="flat" cmpd="sng">
                      <a:solidFill>
                        <a:schemeClr val="lt1"/>
                      </a:solidFill>
                      <a:prstDash val="solid"/>
                      <a:round/>
                      <a:headEnd type="none" w="sm" len="sm"/>
                      <a:tailEnd type="none" w="sm" len="sm"/>
                    </a:lnB>
                    <a:solidFill>
                      <a:schemeClr val="accent1"/>
                    </a:solidFill>
                  </a:tcPr>
                </a:tc>
                <a:extLst>
                  <a:ext uri="{0D108BD9-81ED-4DB2-BD59-A6C34878D82A}">
                    <a16:rowId xmlns:a16="http://schemas.microsoft.com/office/drawing/2014/main" val="10000"/>
                  </a:ext>
                </a:extLst>
              </a:tr>
              <a:tr h="924773">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28</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29</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30</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381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1"/>
                  </a:ext>
                </a:extLst>
              </a:tr>
              <a:tr h="355622">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5</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6</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2">
                        <a:lumMod val="20000"/>
                        <a:lumOff val="80000"/>
                      </a:schemeClr>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7</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8</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chemeClr val="accent2">
                        <a:lumMod val="20000"/>
                        <a:lumOff val="80000"/>
                      </a:schemeClr>
                    </a:solidFill>
                  </a:tcPr>
                </a:tc>
                <a:extLst>
                  <a:ext uri="{0D108BD9-81ED-4DB2-BD59-A6C34878D82A}">
                    <a16:rowId xmlns:a16="http://schemas.microsoft.com/office/drawing/2014/main" val="10002"/>
                  </a:ext>
                </a:extLst>
              </a:tr>
              <a:tr h="840611">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a:solidFill>
                            <a:srgbClr val="000000"/>
                          </a:solidFill>
                          <a:latin typeface="Calibri"/>
                          <a:ea typeface="Calibri"/>
                          <a:cs typeface="Calibri"/>
                          <a:sym typeface="Calibri"/>
                        </a:rPr>
                        <a:t>12</a:t>
                      </a:r>
                      <a:endParaRPr sz="11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a:solidFill>
                            <a:srgbClr val="000000"/>
                          </a:solidFill>
                          <a:latin typeface="Calibri"/>
                          <a:ea typeface="Calibri"/>
                          <a:cs typeface="Calibri"/>
                          <a:sym typeface="Calibri"/>
                        </a:rPr>
                        <a:t>13</a:t>
                      </a:r>
                      <a:endParaRPr sz="11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a:solidFill>
                            <a:srgbClr val="000000"/>
                          </a:solidFill>
                          <a:latin typeface="Calibri"/>
                          <a:ea typeface="Calibri"/>
                          <a:cs typeface="Calibri"/>
                          <a:sym typeface="Calibri"/>
                        </a:rPr>
                        <a:t>14</a:t>
                      </a:r>
                      <a:endParaRPr sz="11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i="0" u="none" strike="noStrike" cap="none">
                          <a:solidFill>
                            <a:srgbClr val="000000"/>
                          </a:solidFill>
                          <a:latin typeface="Calibri"/>
                          <a:ea typeface="Calibri"/>
                          <a:cs typeface="Calibri"/>
                          <a:sym typeface="Calibri"/>
                        </a:rPr>
                        <a:t>15</a:t>
                      </a:r>
                      <a:endParaRPr sz="1100"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3"/>
                  </a:ext>
                </a:extLst>
              </a:tr>
              <a:tr h="805596">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19</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20</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21</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22</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4"/>
                  </a:ext>
                </a:extLst>
              </a:tr>
              <a:tr h="355622">
                <a:tc gridSpan="4">
                  <a:txBody>
                    <a:bodyPr/>
                    <a:lstStyle/>
                    <a:p>
                      <a:pPr marL="0" marR="0" lvl="0" indent="0" algn="ctr"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VACACIONES</a:t>
                      </a:r>
                      <a:endParaRPr sz="16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solidFill>
                        <a:schemeClr val="lt1"/>
                      </a:solidFill>
                      <a:prstDash val="solid"/>
                      <a:round/>
                      <a:headEnd type="none" w="sm" len="sm"/>
                      <a:tailEnd type="none" w="sm" len="sm"/>
                    </a:lnB>
                    <a:solidFill>
                      <a:srgbClr val="FBE4D4"/>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5"/>
                  </a:ext>
                </a:extLst>
              </a:tr>
              <a:tr h="875636">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9</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10</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11</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D8E2F3"/>
                    </a:solidFill>
                  </a:tcPr>
                </a:tc>
                <a:tc>
                  <a:txBody>
                    <a:bodyPr/>
                    <a:lstStyle/>
                    <a:p>
                      <a:pPr marL="0" marR="0" lvl="0" indent="0" algn="l" rtl="0">
                        <a:lnSpc>
                          <a:spcPct val="100000"/>
                        </a:lnSpc>
                        <a:spcBef>
                          <a:spcPts val="0"/>
                        </a:spcBef>
                        <a:spcAft>
                          <a:spcPts val="0"/>
                        </a:spcAft>
                        <a:buClr>
                          <a:srgbClr val="000000"/>
                        </a:buClr>
                        <a:buSzPts val="1800"/>
                        <a:buFont typeface="Calibri"/>
                        <a:buNone/>
                      </a:pPr>
                      <a:r>
                        <a:rPr lang="en-US" sz="1400" b="1" u="none" strike="noStrike" cap="none">
                          <a:latin typeface="Calibri"/>
                          <a:ea typeface="Calibri"/>
                          <a:cs typeface="Calibri"/>
                          <a:sym typeface="Calibri"/>
                        </a:rPr>
                        <a:t>12</a:t>
                      </a:r>
                      <a:endParaRPr sz="1400" b="1" u="none" strike="noStrike" cap="none">
                        <a:latin typeface="Calibri"/>
                        <a:ea typeface="Calibri"/>
                        <a:cs typeface="Calibri"/>
                        <a:sym typeface="Calibri"/>
                      </a:endParaRPr>
                    </a:p>
                  </a:txBody>
                  <a:tcPr marL="91450" marR="91450" marT="45725" marB="45725">
                    <a:lnL w="12700" cap="flat" cmpd="sng">
                      <a:solidFill>
                        <a:schemeClr val="lt1"/>
                      </a:solidFill>
                      <a:prstDash val="solid"/>
                      <a:round/>
                      <a:headEnd type="none" w="sm" len="sm"/>
                      <a:tailEnd type="none" w="sm" len="sm"/>
                    </a:lnL>
                    <a:lnR w="12700" cap="flat" cmpd="sng">
                      <a:solidFill>
                        <a:schemeClr val="lt1"/>
                      </a:solidFill>
                      <a:prstDash val="solid"/>
                      <a:round/>
                      <a:headEnd type="none" w="sm" len="sm"/>
                      <a:tailEnd type="none" w="sm" len="sm"/>
                    </a:lnR>
                    <a:lnT w="12700" cap="flat" cmpd="sng">
                      <a:solidFill>
                        <a:schemeClr val="lt1"/>
                      </a:solidFill>
                      <a:prstDash val="solid"/>
                      <a:round/>
                      <a:headEnd type="none" w="sm" len="sm"/>
                      <a:tailEnd type="none" w="sm" len="sm"/>
                    </a:lnT>
                    <a:lnB w="12700" cap="flat" cmpd="sng" algn="ctr">
                      <a:solidFill>
                        <a:schemeClr val="lt1"/>
                      </a:solidFill>
                      <a:prstDash val="solid"/>
                      <a:round/>
                      <a:headEnd type="none" w="sm" len="sm"/>
                      <a:tailEnd type="none" w="sm" len="sm"/>
                    </a:lnB>
                    <a:solidFill>
                      <a:srgbClr val="D8E2F3"/>
                    </a:solidFill>
                  </a:tcPr>
                </a:tc>
                <a:extLst>
                  <a:ext uri="{0D108BD9-81ED-4DB2-BD59-A6C34878D82A}">
                    <a16:rowId xmlns:a16="http://schemas.microsoft.com/office/drawing/2014/main" val="10006"/>
                  </a:ext>
                </a:extLst>
              </a:tr>
            </a:tbl>
          </a:graphicData>
        </a:graphic>
      </p:graphicFrame>
      <p:sp>
        <p:nvSpPr>
          <p:cNvPr id="178" name="Google Shape;178;p12"/>
          <p:cNvSpPr txBox="1">
            <a:spLocks noGrp="1"/>
          </p:cNvSpPr>
          <p:nvPr>
            <p:ph type="title"/>
          </p:nvPr>
        </p:nvSpPr>
        <p:spPr>
          <a:xfrm>
            <a:off x="885825" y="1122903"/>
            <a:ext cx="7886700" cy="76345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Calibri"/>
              <a:buNone/>
            </a:pPr>
            <a:r>
              <a:rPr lang="en-US" sz="2800">
                <a:latin typeface="Calibri"/>
                <a:ea typeface="Calibri"/>
                <a:cs typeface="Calibri"/>
                <a:sym typeface="Calibri"/>
              </a:rPr>
              <a:t>Calendario</a:t>
            </a:r>
            <a:r>
              <a:rPr lang="en-US" sz="2800"/>
              <a:t> </a:t>
            </a:r>
            <a:endParaRPr sz="2800"/>
          </a:p>
        </p:txBody>
      </p:sp>
      <p:sp>
        <p:nvSpPr>
          <p:cNvPr id="179" name="Google Shape;179;p12"/>
          <p:cNvSpPr txBox="1"/>
          <p:nvPr/>
        </p:nvSpPr>
        <p:spPr>
          <a:xfrm>
            <a:off x="1804481" y="2544259"/>
            <a:ext cx="2627841" cy="584775"/>
          </a:xfrm>
          <a:prstGeom prst="rect">
            <a:avLst/>
          </a:prstGeom>
          <a:noFill/>
          <a:ln w="38100" cap="flat" cmpd="sng">
            <a:noFill/>
            <a:prstDash val="solid"/>
            <a:round/>
            <a:headEnd type="none" w="sm" len="sm"/>
            <a:tailEnd type="none" w="sm" len="sm"/>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00" b="1">
                <a:solidFill>
                  <a:srgbClr val="2F5496"/>
                </a:solidFill>
                <a:latin typeface="Calibri"/>
                <a:ea typeface="Calibri"/>
                <a:cs typeface="Calibri"/>
                <a:sym typeface="Calibri"/>
              </a:rPr>
              <a:t>S1 – Introducción a Big Data y Machine Learning  </a:t>
            </a:r>
            <a:endParaRPr/>
          </a:p>
        </p:txBody>
      </p:sp>
      <p:sp>
        <p:nvSpPr>
          <p:cNvPr id="180" name="Google Shape;180;p12"/>
          <p:cNvSpPr txBox="1"/>
          <p:nvPr/>
        </p:nvSpPr>
        <p:spPr>
          <a:xfrm>
            <a:off x="5871380" y="2603639"/>
            <a:ext cx="2627841" cy="54104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600" b="1">
                <a:solidFill>
                  <a:srgbClr val="2F5496"/>
                </a:solidFill>
                <a:latin typeface="Calibri"/>
                <a:ea typeface="Calibri"/>
                <a:cs typeface="Calibri"/>
                <a:sym typeface="Calibri"/>
              </a:rPr>
              <a:t>S2 – Introducción a Python</a:t>
            </a:r>
            <a:endParaRPr sz="1600" b="1">
              <a:solidFill>
                <a:srgbClr val="2F5496"/>
              </a:solidFill>
              <a:latin typeface="Calibri"/>
              <a:ea typeface="Calibri"/>
              <a:cs typeface="Calibri"/>
              <a:sym typeface="Calibri"/>
            </a:endParaRPr>
          </a:p>
        </p:txBody>
      </p:sp>
      <p:sp>
        <p:nvSpPr>
          <p:cNvPr id="181" name="Google Shape;181;p12"/>
          <p:cNvSpPr txBox="1"/>
          <p:nvPr/>
        </p:nvSpPr>
        <p:spPr>
          <a:xfrm>
            <a:off x="1814006" y="3883735"/>
            <a:ext cx="2627841" cy="365126"/>
          </a:xfrm>
          <a:prstGeom prst="rect">
            <a:avLst/>
          </a:prstGeom>
          <a:noFill/>
          <a:ln w="38100">
            <a:noFill/>
          </a:ln>
        </p:spPr>
        <p:txBody>
          <a:bodyPr spcFirstLastPara="1" wrap="square" lIns="91425" tIns="45700" rIns="91425" bIns="45700" anchor="ctr"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rgbClr val="2F5496"/>
                </a:solidFill>
                <a:latin typeface="Calibri"/>
                <a:ea typeface="Calibri"/>
                <a:cs typeface="Calibri"/>
                <a:sym typeface="Calibri"/>
              </a:rPr>
              <a:t>S3 – Estadística descriptiva</a:t>
            </a:r>
            <a:endParaRPr dirty="0"/>
          </a:p>
        </p:txBody>
      </p:sp>
      <p:sp>
        <p:nvSpPr>
          <p:cNvPr id="182" name="Google Shape;182;p12"/>
          <p:cNvSpPr txBox="1"/>
          <p:nvPr/>
        </p:nvSpPr>
        <p:spPr>
          <a:xfrm>
            <a:off x="5867187" y="3810128"/>
            <a:ext cx="2627841" cy="524330"/>
          </a:xfrm>
          <a:prstGeom prst="rect">
            <a:avLst/>
          </a:prstGeom>
          <a:noFill/>
          <a:ln w="28575">
            <a:solidFill>
              <a:srgbClr val="66CCFF"/>
            </a:solid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None/>
            </a:pPr>
            <a:r>
              <a:rPr lang="en-US" sz="1600" b="1" dirty="0">
                <a:solidFill>
                  <a:srgbClr val="2F5496"/>
                </a:solidFill>
                <a:latin typeface="Calibri"/>
                <a:ea typeface="Calibri"/>
                <a:cs typeface="Calibri"/>
                <a:sym typeface="Calibri"/>
              </a:rPr>
              <a:t>S4 – Modelos de aprendizaje</a:t>
            </a:r>
            <a:endParaRPr dirty="0"/>
          </a:p>
          <a:p>
            <a:pPr marL="0" marR="0" lvl="0" indent="0" algn="l" rtl="0">
              <a:lnSpc>
                <a:spcPct val="80000"/>
              </a:lnSpc>
              <a:spcBef>
                <a:spcPts val="0"/>
              </a:spcBef>
              <a:spcAft>
                <a:spcPts val="0"/>
              </a:spcAft>
              <a:buNone/>
            </a:pPr>
            <a:r>
              <a:rPr lang="en-US" sz="1600" b="1" dirty="0">
                <a:solidFill>
                  <a:srgbClr val="2F5496"/>
                </a:solidFill>
                <a:latin typeface="Calibri"/>
                <a:ea typeface="Calibri"/>
                <a:cs typeface="Calibri"/>
                <a:sym typeface="Calibri"/>
              </a:rPr>
              <a:t>supervisado (I): Clasificación</a:t>
            </a:r>
            <a:endParaRPr dirty="0"/>
          </a:p>
        </p:txBody>
      </p:sp>
      <p:sp>
        <p:nvSpPr>
          <p:cNvPr id="183" name="Google Shape;183;p12"/>
          <p:cNvSpPr txBox="1"/>
          <p:nvPr/>
        </p:nvSpPr>
        <p:spPr>
          <a:xfrm>
            <a:off x="1804481" y="4657234"/>
            <a:ext cx="2627841" cy="52433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dirty="0">
                <a:solidFill>
                  <a:srgbClr val="2F5496"/>
                </a:solidFill>
                <a:latin typeface="Calibri"/>
                <a:ea typeface="Calibri"/>
                <a:cs typeface="Calibri"/>
                <a:sym typeface="Calibri"/>
              </a:rPr>
              <a:t>S5 – Modelos de aprendizaje</a:t>
            </a:r>
            <a:endParaRPr dirty="0"/>
          </a:p>
          <a:p>
            <a:pPr marL="0" marR="0" lvl="0" indent="0" algn="l" rtl="0">
              <a:lnSpc>
                <a:spcPct val="80000"/>
              </a:lnSpc>
              <a:spcBef>
                <a:spcPts val="0"/>
              </a:spcBef>
              <a:spcAft>
                <a:spcPts val="0"/>
              </a:spcAft>
              <a:buClr>
                <a:srgbClr val="2F5496"/>
              </a:buClr>
              <a:buSzPts val="1600"/>
              <a:buFont typeface="Calibri"/>
              <a:buNone/>
            </a:pPr>
            <a:r>
              <a:rPr lang="en-US" sz="1600" b="1" dirty="0">
                <a:solidFill>
                  <a:srgbClr val="2F5496"/>
                </a:solidFill>
                <a:latin typeface="Calibri"/>
                <a:ea typeface="Calibri"/>
                <a:cs typeface="Calibri"/>
                <a:sym typeface="Calibri"/>
              </a:rPr>
              <a:t>supervisado (II): </a:t>
            </a:r>
            <a:r>
              <a:rPr lang="en-US" sz="1600" b="1" dirty="0" err="1">
                <a:solidFill>
                  <a:srgbClr val="2F5496"/>
                </a:solidFill>
                <a:latin typeface="Calibri"/>
                <a:ea typeface="Calibri"/>
                <a:cs typeface="Calibri"/>
                <a:sym typeface="Calibri"/>
              </a:rPr>
              <a:t>Regresión</a:t>
            </a:r>
            <a:endParaRPr dirty="0"/>
          </a:p>
          <a:p>
            <a:pPr marL="0" marR="0" lvl="0" indent="0" algn="l" rtl="0">
              <a:lnSpc>
                <a:spcPct val="80000"/>
              </a:lnSpc>
              <a:spcBef>
                <a:spcPts val="0"/>
              </a:spcBef>
              <a:spcAft>
                <a:spcPts val="0"/>
              </a:spcAft>
              <a:buClr>
                <a:srgbClr val="2F5496"/>
              </a:buClr>
              <a:buSzPts val="1600"/>
              <a:buFont typeface="Calibri"/>
              <a:buNone/>
            </a:pPr>
            <a:endParaRPr sz="1600" b="1" dirty="0">
              <a:solidFill>
                <a:srgbClr val="2F5496"/>
              </a:solidFill>
              <a:latin typeface="Calibri"/>
              <a:ea typeface="Calibri"/>
              <a:cs typeface="Calibri"/>
              <a:sym typeface="Calibri"/>
            </a:endParaRPr>
          </a:p>
        </p:txBody>
      </p:sp>
      <p:sp>
        <p:nvSpPr>
          <p:cNvPr id="187" name="Google Shape;187;p12"/>
          <p:cNvSpPr txBox="1"/>
          <p:nvPr/>
        </p:nvSpPr>
        <p:spPr>
          <a:xfrm rot="-5400000">
            <a:off x="33385" y="2566079"/>
            <a:ext cx="899309" cy="369332"/>
          </a:xfrm>
          <a:prstGeom prst="rect">
            <a:avLst/>
          </a:prstGeom>
          <a:solidFill>
            <a:srgbClr val="A3E0F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NOV</a:t>
            </a:r>
            <a:endParaRPr sz="1800" b="1">
              <a:solidFill>
                <a:schemeClr val="dk1"/>
              </a:solidFill>
              <a:latin typeface="Calibri"/>
              <a:ea typeface="Calibri"/>
              <a:cs typeface="Calibri"/>
              <a:sym typeface="Calibri"/>
            </a:endParaRPr>
          </a:p>
        </p:txBody>
      </p:sp>
      <p:sp>
        <p:nvSpPr>
          <p:cNvPr id="188" name="Google Shape;188;p12"/>
          <p:cNvSpPr txBox="1"/>
          <p:nvPr/>
        </p:nvSpPr>
        <p:spPr>
          <a:xfrm rot="-5400000">
            <a:off x="-523680" y="4022159"/>
            <a:ext cx="2013153" cy="369631"/>
          </a:xfrm>
          <a:prstGeom prst="rect">
            <a:avLst/>
          </a:prstGeom>
          <a:solidFill>
            <a:srgbClr val="B3FFB5"/>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DICIEMBRE</a:t>
            </a:r>
            <a:endParaRPr sz="1800" b="1">
              <a:solidFill>
                <a:schemeClr val="dk1"/>
              </a:solidFill>
              <a:latin typeface="Calibri"/>
              <a:ea typeface="Calibri"/>
              <a:cs typeface="Calibri"/>
              <a:sym typeface="Calibri"/>
            </a:endParaRPr>
          </a:p>
        </p:txBody>
      </p:sp>
      <p:sp>
        <p:nvSpPr>
          <p:cNvPr id="189" name="Google Shape;189;p12"/>
          <p:cNvSpPr txBox="1"/>
          <p:nvPr/>
        </p:nvSpPr>
        <p:spPr>
          <a:xfrm rot="-5400000">
            <a:off x="48803" y="5820339"/>
            <a:ext cx="867879" cy="369333"/>
          </a:xfrm>
          <a:prstGeom prst="rect">
            <a:avLst/>
          </a:prstGeom>
          <a:solidFill>
            <a:srgbClr val="A3E0FF"/>
          </a:solid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800" b="1">
                <a:solidFill>
                  <a:schemeClr val="dk1"/>
                </a:solidFill>
                <a:latin typeface="Calibri"/>
                <a:ea typeface="Calibri"/>
                <a:cs typeface="Calibri"/>
                <a:sym typeface="Calibri"/>
              </a:rPr>
              <a:t>ENERO</a:t>
            </a:r>
            <a:endParaRPr sz="1800" b="1">
              <a:solidFill>
                <a:schemeClr val="dk1"/>
              </a:solidFill>
              <a:latin typeface="Calibri"/>
              <a:ea typeface="Calibri"/>
              <a:cs typeface="Calibri"/>
              <a:sym typeface="Calibri"/>
            </a:endParaRPr>
          </a:p>
        </p:txBody>
      </p:sp>
      <p:sp>
        <p:nvSpPr>
          <p:cNvPr id="16" name="Google Shape;186;p12">
            <a:extLst>
              <a:ext uri="{FF2B5EF4-FFF2-40B4-BE49-F238E27FC236}">
                <a16:creationId xmlns:a16="http://schemas.microsoft.com/office/drawing/2014/main" id="{FDB86DE6-5975-4326-9970-8CAD52BD87C3}"/>
              </a:ext>
            </a:extLst>
          </p:cNvPr>
          <p:cNvSpPr txBox="1"/>
          <p:nvPr/>
        </p:nvSpPr>
        <p:spPr>
          <a:xfrm>
            <a:off x="5882712" y="5839465"/>
            <a:ext cx="2352030" cy="365126"/>
          </a:xfrm>
          <a:prstGeom prst="rect">
            <a:avLst/>
          </a:prstGeom>
          <a:noFill/>
          <a:ln>
            <a:noFill/>
          </a:ln>
        </p:spPr>
        <p:txBody>
          <a:bodyPr spcFirstLastPara="1" wrap="square" lIns="91425" tIns="45700" rIns="91425" bIns="45700" anchor="t" anchorCtr="0">
            <a:noAutofit/>
          </a:bodyPr>
          <a:lstStyle/>
          <a:p>
            <a:pPr marL="0" marR="0" lvl="0" indent="0" algn="l" rtl="0">
              <a:lnSpc>
                <a:spcPct val="80000"/>
              </a:lnSpc>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S8 – Exámen</a:t>
            </a:r>
            <a:endParaRPr sz="1600" b="1">
              <a:solidFill>
                <a:srgbClr val="2F5496"/>
              </a:solidFill>
              <a:latin typeface="Calibri"/>
              <a:ea typeface="Calibri"/>
              <a:cs typeface="Calibri"/>
              <a:sym typeface="Calibri"/>
            </a:endParaRPr>
          </a:p>
        </p:txBody>
      </p:sp>
      <p:sp>
        <p:nvSpPr>
          <p:cNvPr id="17" name="Google Shape;184;p12">
            <a:extLst>
              <a:ext uri="{FF2B5EF4-FFF2-40B4-BE49-F238E27FC236}">
                <a16:creationId xmlns:a16="http://schemas.microsoft.com/office/drawing/2014/main" id="{E36D17A0-367C-4033-A5C8-CC00D77CB984}"/>
              </a:ext>
            </a:extLst>
          </p:cNvPr>
          <p:cNvSpPr txBox="1"/>
          <p:nvPr/>
        </p:nvSpPr>
        <p:spPr>
          <a:xfrm>
            <a:off x="1804481" y="5839465"/>
            <a:ext cx="2627842" cy="524330"/>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None/>
            </a:pPr>
            <a:r>
              <a:rPr lang="en-US" sz="1600" b="1" dirty="0">
                <a:solidFill>
                  <a:srgbClr val="2F5496"/>
                </a:solidFill>
                <a:latin typeface="Calibri"/>
                <a:ea typeface="Calibri"/>
                <a:cs typeface="Calibri"/>
                <a:sym typeface="Calibri"/>
              </a:rPr>
              <a:t>S7 – Modelos de aprendizaje no supervisado y </a:t>
            </a:r>
            <a:r>
              <a:rPr lang="en-US" sz="1600" b="1" dirty="0" err="1">
                <a:solidFill>
                  <a:srgbClr val="2F5496"/>
                </a:solidFill>
                <a:latin typeface="Calibri"/>
                <a:ea typeface="Calibri"/>
                <a:cs typeface="Calibri"/>
                <a:sym typeface="Calibri"/>
              </a:rPr>
              <a:t>repaso</a:t>
            </a:r>
            <a:endParaRPr sz="1600" b="1" dirty="0">
              <a:solidFill>
                <a:srgbClr val="2F5496"/>
              </a:solidFill>
              <a:latin typeface="Calibri"/>
              <a:ea typeface="Calibri"/>
              <a:cs typeface="Calibri"/>
              <a:sym typeface="Calibri"/>
            </a:endParaRPr>
          </a:p>
        </p:txBody>
      </p:sp>
      <p:sp>
        <p:nvSpPr>
          <p:cNvPr id="18" name="Google Shape;185;p12">
            <a:extLst>
              <a:ext uri="{FF2B5EF4-FFF2-40B4-BE49-F238E27FC236}">
                <a16:creationId xmlns:a16="http://schemas.microsoft.com/office/drawing/2014/main" id="{475AC680-EB20-4480-B294-95010349C7BB}"/>
              </a:ext>
            </a:extLst>
          </p:cNvPr>
          <p:cNvSpPr txBox="1"/>
          <p:nvPr/>
        </p:nvSpPr>
        <p:spPr>
          <a:xfrm>
            <a:off x="5851663" y="4672505"/>
            <a:ext cx="2658891" cy="541047"/>
          </a:xfrm>
          <a:prstGeom prst="rect">
            <a:avLst/>
          </a:prstGeom>
          <a:noFill/>
          <a:ln>
            <a:noFill/>
          </a:ln>
        </p:spPr>
        <p:txBody>
          <a:bodyPr spcFirstLastPara="1" wrap="square" lIns="91425" tIns="45700" rIns="91425" bIns="45700" anchor="t" anchorCtr="0">
            <a:normAutofit/>
          </a:bodyPr>
          <a:lstStyle/>
          <a:p>
            <a:pPr marL="0" marR="0" lvl="0" indent="0" algn="l" rtl="0">
              <a:lnSpc>
                <a:spcPct val="80000"/>
              </a:lnSpc>
              <a:spcBef>
                <a:spcPts val="0"/>
              </a:spcBef>
              <a:spcAft>
                <a:spcPts val="0"/>
              </a:spcAft>
              <a:buClr>
                <a:srgbClr val="2F5496"/>
              </a:buClr>
              <a:buSzPts val="1600"/>
              <a:buFont typeface="Calibri"/>
              <a:buNone/>
            </a:pPr>
            <a:r>
              <a:rPr lang="en-US" sz="1600" b="1">
                <a:solidFill>
                  <a:srgbClr val="2F5496"/>
                </a:solidFill>
                <a:latin typeface="Calibri"/>
                <a:ea typeface="Calibri"/>
                <a:cs typeface="Calibri"/>
                <a:sym typeface="Calibri"/>
              </a:rPr>
              <a:t>S6 – Introducción a Image Recognition</a:t>
            </a:r>
            <a:endParaRPr sz="1600" b="1">
              <a:solidFill>
                <a:srgbClr val="2F5496"/>
              </a:solidFill>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20</a:t>
            </a:fld>
            <a:endParaRPr lang="es-ES"/>
          </a:p>
        </p:txBody>
      </p:sp>
      <p:sp>
        <p:nvSpPr>
          <p:cNvPr id="12" name="Rectángulo 11">
            <a:extLst>
              <a:ext uri="{FF2B5EF4-FFF2-40B4-BE49-F238E27FC236}">
                <a16:creationId xmlns:a16="http://schemas.microsoft.com/office/drawing/2014/main" id="{7C9A7DE2-C87B-49F8-8B59-14C1F3B55F7B}"/>
              </a:ext>
            </a:extLst>
          </p:cNvPr>
          <p:cNvSpPr/>
          <p:nvPr/>
        </p:nvSpPr>
        <p:spPr>
          <a:xfrm>
            <a:off x="628650" y="2006272"/>
            <a:ext cx="8312150" cy="3539430"/>
          </a:xfrm>
          <a:prstGeom prst="rect">
            <a:avLst/>
          </a:prstGeom>
        </p:spPr>
        <p:txBody>
          <a:bodyPr wrap="square">
            <a:spAutoFit/>
          </a:bodyPr>
          <a:lstStyle/>
          <a:p>
            <a:r>
              <a:rPr lang="es-ES" sz="3200" dirty="0">
                <a:solidFill>
                  <a:schemeClr val="bg1">
                    <a:lumMod val="75000"/>
                  </a:schemeClr>
                </a:solidFill>
                <a:latin typeface="+mj-lt"/>
              </a:rPr>
              <a:t>Conceptos generales.</a:t>
            </a:r>
          </a:p>
          <a:p>
            <a:r>
              <a:rPr lang="es-ES" sz="3200" dirty="0">
                <a:solidFill>
                  <a:schemeClr val="bg1">
                    <a:lumMod val="75000"/>
                  </a:schemeClr>
                </a:solidFill>
                <a:latin typeface="+mj-lt"/>
              </a:rPr>
              <a:t>Tipos de Clasificación.</a:t>
            </a:r>
          </a:p>
          <a:p>
            <a:r>
              <a:rPr lang="es-ES" sz="3200" dirty="0">
                <a:solidFill>
                  <a:schemeClr val="bg1">
                    <a:lumMod val="75000"/>
                  </a:schemeClr>
                </a:solidFill>
                <a:latin typeface="+mj-lt"/>
              </a:rPr>
              <a:t>Aplicaciones de Clasificación.</a:t>
            </a:r>
          </a:p>
          <a:p>
            <a:r>
              <a:rPr lang="es-ES" sz="3200" b="1" dirty="0">
                <a:solidFill>
                  <a:srgbClr val="006DA5"/>
                </a:solidFill>
              </a:rPr>
              <a:t>Detectar y resolver el desequilibrio de clases. </a:t>
            </a:r>
          </a:p>
          <a:p>
            <a:r>
              <a:rPr lang="es-ES" sz="3200" dirty="0">
                <a:solidFill>
                  <a:schemeClr val="bg1">
                    <a:lumMod val="75000"/>
                  </a:schemeClr>
                </a:solidFill>
                <a:latin typeface="+mj-lt"/>
              </a:rPr>
              <a:t>Principales modelos de Clasificación. </a:t>
            </a:r>
          </a:p>
          <a:p>
            <a:r>
              <a:rPr lang="es-ES" sz="3200" dirty="0">
                <a:solidFill>
                  <a:schemeClr val="bg1">
                    <a:lumMod val="75000"/>
                  </a:schemeClr>
                </a:solidFill>
                <a:latin typeface="+mj-lt"/>
              </a:rPr>
              <a:t>Métricas de evaluación: Clasificación.</a:t>
            </a:r>
          </a:p>
          <a:p>
            <a:r>
              <a:rPr lang="es-ES" sz="3200" dirty="0">
                <a:solidFill>
                  <a:schemeClr val="bg1">
                    <a:lumMod val="75000"/>
                  </a:schemeClr>
                </a:solidFill>
                <a:latin typeface="+mj-lt"/>
              </a:rPr>
              <a:t>Ejemplo práctico de un modelo de Clasificación.</a:t>
            </a:r>
          </a:p>
        </p:txBody>
      </p:sp>
    </p:spTree>
    <p:extLst>
      <p:ext uri="{BB962C8B-B14F-4D97-AF65-F5344CB8AC3E}">
        <p14:creationId xmlns:p14="http://schemas.microsoft.com/office/powerpoint/2010/main" val="18388520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21</a:t>
            </a:fld>
            <a:endParaRPr lang="es-ES" dirty="0"/>
          </a:p>
        </p:txBody>
      </p:sp>
      <p:sp>
        <p:nvSpPr>
          <p:cNvPr id="9" name="Título 1"/>
          <p:cNvSpPr>
            <a:spLocks noGrp="1"/>
          </p:cNvSpPr>
          <p:nvPr>
            <p:ph type="title"/>
          </p:nvPr>
        </p:nvSpPr>
        <p:spPr>
          <a:xfrm>
            <a:off x="6774470" y="-1243838"/>
            <a:ext cx="3312717" cy="763455"/>
          </a:xfrm>
        </p:spPr>
        <p:txBody>
          <a:bodyPr>
            <a:normAutofit/>
          </a:bodyPr>
          <a:lstStyle/>
          <a:p>
            <a:pPr algn="l"/>
            <a:r>
              <a:rPr lang="es-ES" sz="1800" b="1" dirty="0"/>
              <a:t>Desequilibrio de clases</a:t>
            </a:r>
          </a:p>
        </p:txBody>
      </p:sp>
      <p:sp>
        <p:nvSpPr>
          <p:cNvPr id="2" name="Rectángulo 1"/>
          <p:cNvSpPr/>
          <p:nvPr/>
        </p:nvSpPr>
        <p:spPr>
          <a:xfrm>
            <a:off x="405136" y="2059151"/>
            <a:ext cx="8561064" cy="1077218"/>
          </a:xfrm>
          <a:prstGeom prst="rect">
            <a:avLst/>
          </a:prstGeom>
        </p:spPr>
        <p:txBody>
          <a:bodyPr wrap="square">
            <a:spAutoFit/>
          </a:bodyPr>
          <a:lstStyle/>
          <a:p>
            <a:r>
              <a:rPr lang="en-US" sz="1600" b="1" dirty="0">
                <a:solidFill>
                  <a:srgbClr val="006DA5"/>
                </a:solidFill>
              </a:rPr>
              <a:t>DESEQUILIBRIO ENTRE CLASES: </a:t>
            </a:r>
            <a:r>
              <a:rPr lang="en-US" sz="1600" dirty="0" err="1"/>
              <a:t>sucede</a:t>
            </a:r>
            <a:r>
              <a:rPr lang="en-US" sz="1600" dirty="0"/>
              <a:t> </a:t>
            </a:r>
            <a:r>
              <a:rPr lang="en-US" sz="1600" dirty="0" err="1"/>
              <a:t>cuando</a:t>
            </a:r>
            <a:r>
              <a:rPr lang="en-US" sz="1600" dirty="0"/>
              <a:t> las </a:t>
            </a:r>
            <a:r>
              <a:rPr lang="en-US" sz="1600" dirty="0" err="1"/>
              <a:t>clases</a:t>
            </a:r>
            <a:r>
              <a:rPr lang="en-US" sz="1600" dirty="0"/>
              <a:t> (</a:t>
            </a:r>
            <a:r>
              <a:rPr lang="en-US" sz="1600" dirty="0" err="1"/>
              <a:t>etiquetas</a:t>
            </a:r>
            <a:r>
              <a:rPr lang="en-US" sz="1600" dirty="0"/>
              <a:t>) no se </a:t>
            </a:r>
            <a:r>
              <a:rPr lang="en-US" sz="1600" dirty="0" err="1"/>
              <a:t>encuentran</a:t>
            </a:r>
            <a:r>
              <a:rPr lang="en-US" sz="1600" dirty="0"/>
              <a:t> </a:t>
            </a:r>
            <a:r>
              <a:rPr lang="en-US" sz="1600" dirty="0" err="1"/>
              <a:t>balanceadas</a:t>
            </a:r>
            <a:r>
              <a:rPr lang="en-US" sz="1600" dirty="0"/>
              <a:t>. El </a:t>
            </a:r>
            <a:r>
              <a:rPr lang="en-US" sz="1600" dirty="0" err="1"/>
              <a:t>modelo</a:t>
            </a:r>
            <a:r>
              <a:rPr lang="en-US" sz="1600" dirty="0"/>
              <a:t> </a:t>
            </a:r>
            <a:r>
              <a:rPr lang="en-US" sz="1600" dirty="0" err="1"/>
              <a:t>predecirá</a:t>
            </a:r>
            <a:r>
              <a:rPr lang="en-US" sz="1600" dirty="0"/>
              <a:t> </a:t>
            </a:r>
            <a:r>
              <a:rPr lang="en-US" sz="1600" dirty="0" err="1"/>
              <a:t>peor</a:t>
            </a:r>
            <a:r>
              <a:rPr lang="en-US" sz="1600" dirty="0"/>
              <a:t> la </a:t>
            </a:r>
            <a:r>
              <a:rPr lang="en-US" sz="1600" dirty="0" err="1"/>
              <a:t>clase</a:t>
            </a:r>
            <a:r>
              <a:rPr lang="en-US" sz="1600" dirty="0"/>
              <a:t> con </a:t>
            </a:r>
            <a:r>
              <a:rPr lang="en-US" sz="1600" dirty="0" err="1"/>
              <a:t>menos</a:t>
            </a:r>
            <a:r>
              <a:rPr lang="en-US" sz="1600" dirty="0"/>
              <a:t> </a:t>
            </a:r>
            <a:r>
              <a:rPr lang="en-US" sz="1600" dirty="0" err="1"/>
              <a:t>observaciones</a:t>
            </a:r>
            <a:r>
              <a:rPr lang="en-US" sz="1600" dirty="0"/>
              <a:t> al </a:t>
            </a:r>
            <a:r>
              <a:rPr lang="en-US" sz="1600" dirty="0" err="1"/>
              <a:t>tener</a:t>
            </a:r>
            <a:r>
              <a:rPr lang="en-US" sz="1600" dirty="0"/>
              <a:t> </a:t>
            </a:r>
            <a:r>
              <a:rPr lang="en-US" sz="1600" dirty="0" err="1"/>
              <a:t>menos</a:t>
            </a:r>
            <a:r>
              <a:rPr lang="en-US" sz="1600" dirty="0"/>
              <a:t> </a:t>
            </a:r>
            <a:r>
              <a:rPr lang="en-US" sz="1600" dirty="0" err="1"/>
              <a:t>instancias</a:t>
            </a:r>
            <a:r>
              <a:rPr lang="en-US" sz="1600" dirty="0"/>
              <a:t> con las que </a:t>
            </a:r>
            <a:r>
              <a:rPr lang="en-US" sz="1600" dirty="0" err="1"/>
              <a:t>entrenar</a:t>
            </a:r>
            <a:r>
              <a:rPr lang="en-US" sz="1600" dirty="0"/>
              <a:t>.   </a:t>
            </a:r>
          </a:p>
          <a:p>
            <a:r>
              <a:rPr lang="en-US" sz="1600" dirty="0"/>
              <a:t> </a:t>
            </a:r>
          </a:p>
        </p:txBody>
      </p:sp>
      <p:sp>
        <p:nvSpPr>
          <p:cNvPr id="5" name="Rectángulo 4"/>
          <p:cNvSpPr/>
          <p:nvPr/>
        </p:nvSpPr>
        <p:spPr>
          <a:xfrm>
            <a:off x="6317877" y="3274071"/>
            <a:ext cx="2648324" cy="584775"/>
          </a:xfrm>
          <a:prstGeom prst="rect">
            <a:avLst/>
          </a:prstGeom>
        </p:spPr>
        <p:txBody>
          <a:bodyPr wrap="square">
            <a:spAutoFit/>
          </a:bodyPr>
          <a:lstStyle/>
          <a:p>
            <a:pPr marL="285750" indent="-285750" fontAlgn="base">
              <a:buFont typeface="Arial" panose="020B0604020202020204" pitchFamily="34" charset="0"/>
              <a:buChar char="•"/>
            </a:pPr>
            <a:r>
              <a:rPr lang="es-ES" sz="1600" dirty="0"/>
              <a:t>Detección de fraude energético.</a:t>
            </a:r>
          </a:p>
        </p:txBody>
      </p:sp>
      <p:sp>
        <p:nvSpPr>
          <p:cNvPr id="14" name="Elipse 13"/>
          <p:cNvSpPr/>
          <p:nvPr/>
        </p:nvSpPr>
        <p:spPr>
          <a:xfrm>
            <a:off x="6100582" y="-1161290"/>
            <a:ext cx="570706" cy="570706"/>
          </a:xfrm>
          <a:prstGeom prst="ellipse">
            <a:avLst/>
          </a:prstGeom>
          <a:solidFill>
            <a:schemeClr val="accent1">
              <a:lumMod val="40000"/>
              <a:lumOff val="60000"/>
            </a:schemeClr>
          </a:solidFill>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ector recto 14"/>
          <p:cNvCxnSpPr>
            <a:endCxn id="14" idx="2"/>
          </p:cNvCxnSpPr>
          <p:nvPr/>
        </p:nvCxnSpPr>
        <p:spPr>
          <a:xfrm flipV="1">
            <a:off x="5694181" y="-875937"/>
            <a:ext cx="406401" cy="3437"/>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16" name="Imagen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03764" y="-1062161"/>
            <a:ext cx="365928" cy="365928"/>
          </a:xfrm>
          <a:prstGeom prst="rect">
            <a:avLst/>
          </a:prstGeom>
        </p:spPr>
      </p:pic>
      <p:cxnSp>
        <p:nvCxnSpPr>
          <p:cNvPr id="17" name="Conector recto 16"/>
          <p:cNvCxnSpPr/>
          <p:nvPr/>
        </p:nvCxnSpPr>
        <p:spPr>
          <a:xfrm>
            <a:off x="9144000" y="-875937"/>
            <a:ext cx="569421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8" name="Rectángulo 17"/>
          <p:cNvSpPr/>
          <p:nvPr/>
        </p:nvSpPr>
        <p:spPr>
          <a:xfrm>
            <a:off x="405136" y="2935517"/>
            <a:ext cx="7716647" cy="338554"/>
          </a:xfrm>
          <a:prstGeom prst="rect">
            <a:avLst/>
          </a:prstGeom>
        </p:spPr>
        <p:txBody>
          <a:bodyPr wrap="square">
            <a:spAutoFit/>
          </a:bodyPr>
          <a:lstStyle/>
          <a:p>
            <a:r>
              <a:rPr lang="en-US" sz="1600" b="1" dirty="0">
                <a:solidFill>
                  <a:srgbClr val="006DA5"/>
                </a:solidFill>
              </a:rPr>
              <a:t>SOLUCIONES</a:t>
            </a:r>
            <a:endParaRPr lang="en-US" sz="1600" dirty="0">
              <a:solidFill>
                <a:srgbClr val="006DA5"/>
              </a:solidFill>
            </a:endParaRPr>
          </a:p>
        </p:txBody>
      </p:sp>
      <p:sp>
        <p:nvSpPr>
          <p:cNvPr id="21" name="Rectángulo 20"/>
          <p:cNvSpPr/>
          <p:nvPr/>
        </p:nvSpPr>
        <p:spPr>
          <a:xfrm>
            <a:off x="6364638" y="2963540"/>
            <a:ext cx="4558839" cy="338554"/>
          </a:xfrm>
          <a:prstGeom prst="rect">
            <a:avLst/>
          </a:prstGeom>
        </p:spPr>
        <p:txBody>
          <a:bodyPr wrap="square">
            <a:spAutoFit/>
          </a:bodyPr>
          <a:lstStyle/>
          <a:p>
            <a:r>
              <a:rPr lang="en-US" sz="1600" b="1" dirty="0">
                <a:solidFill>
                  <a:srgbClr val="006DA5"/>
                </a:solidFill>
              </a:rPr>
              <a:t>EJEMPLOS</a:t>
            </a:r>
            <a:endParaRPr lang="en-US" sz="1600" dirty="0">
              <a:solidFill>
                <a:srgbClr val="006DA5"/>
              </a:solidFill>
            </a:endParaRPr>
          </a:p>
        </p:txBody>
      </p:sp>
      <p:sp>
        <p:nvSpPr>
          <p:cNvPr id="22" name="Rectángulo 21"/>
          <p:cNvSpPr/>
          <p:nvPr/>
        </p:nvSpPr>
        <p:spPr>
          <a:xfrm>
            <a:off x="405136" y="3244073"/>
            <a:ext cx="5639668" cy="2062103"/>
          </a:xfrm>
          <a:prstGeom prst="rect">
            <a:avLst/>
          </a:prstGeom>
        </p:spPr>
        <p:txBody>
          <a:bodyPr wrap="square">
            <a:spAutoFit/>
          </a:bodyPr>
          <a:lstStyle/>
          <a:p>
            <a:pPr marL="285750" indent="-285750" algn="just" fontAlgn="base">
              <a:buFont typeface="Arial" panose="020B0604020202020204" pitchFamily="34" charset="0"/>
              <a:buChar char="•"/>
            </a:pPr>
            <a:r>
              <a:rPr lang="es-ES" sz="1600" b="1" dirty="0"/>
              <a:t>Conseguir más datos </a:t>
            </a:r>
            <a:r>
              <a:rPr lang="es-ES" sz="1600" dirty="0"/>
              <a:t>(si es posible).</a:t>
            </a:r>
          </a:p>
          <a:p>
            <a:pPr marL="285750" indent="-285750" algn="just" fontAlgn="base">
              <a:buFont typeface="Arial" panose="020B0604020202020204" pitchFamily="34" charset="0"/>
              <a:buChar char="•"/>
            </a:pPr>
            <a:r>
              <a:rPr lang="es-ES" sz="1600" b="1" dirty="0"/>
              <a:t>Sobre-muestreo (</a:t>
            </a:r>
            <a:r>
              <a:rPr lang="es-ES" sz="1600" b="1" dirty="0" err="1"/>
              <a:t>over-sampling</a:t>
            </a:r>
            <a:r>
              <a:rPr lang="es-ES" sz="1600" b="1" dirty="0"/>
              <a:t>): </a:t>
            </a:r>
            <a:r>
              <a:rPr lang="es-ES" sz="1600" dirty="0"/>
              <a:t>duplicación de las observaciones de la clase minoritaria. </a:t>
            </a:r>
          </a:p>
          <a:p>
            <a:pPr marL="285750" indent="-285750" algn="just" fontAlgn="base">
              <a:buFont typeface="Arial" panose="020B0604020202020204" pitchFamily="34" charset="0"/>
              <a:buChar char="•"/>
            </a:pPr>
            <a:r>
              <a:rPr lang="es-ES" sz="1600" b="1" dirty="0"/>
              <a:t>Sub-muestreo (</a:t>
            </a:r>
            <a:r>
              <a:rPr lang="es-ES" sz="1600" b="1" dirty="0" err="1"/>
              <a:t>under-sampling</a:t>
            </a:r>
            <a:r>
              <a:rPr lang="es-ES" sz="1600" b="1" dirty="0"/>
              <a:t>): </a:t>
            </a:r>
            <a:r>
              <a:rPr lang="es-ES" sz="1600" dirty="0"/>
              <a:t>eliminación de datos de clase mayoritaria.</a:t>
            </a:r>
          </a:p>
          <a:p>
            <a:pPr marL="285750" indent="-285750" algn="just" fontAlgn="base">
              <a:buFont typeface="Arial" panose="020B0604020202020204" pitchFamily="34" charset="0"/>
              <a:buChar char="•"/>
            </a:pPr>
            <a:r>
              <a:rPr lang="es-ES" sz="1600" dirty="0"/>
              <a:t>Cambiar la </a:t>
            </a:r>
            <a:r>
              <a:rPr lang="es-ES" sz="1600" b="1" dirty="0"/>
              <a:t>métrica de evaluación</a:t>
            </a:r>
            <a:r>
              <a:rPr lang="es-ES" sz="1600" dirty="0"/>
              <a:t>.</a:t>
            </a:r>
          </a:p>
          <a:p>
            <a:pPr marL="285750" indent="-285750" algn="just" fontAlgn="base">
              <a:buFont typeface="Arial" panose="020B0604020202020204" pitchFamily="34" charset="0"/>
              <a:buChar char="•"/>
            </a:pPr>
            <a:r>
              <a:rPr lang="es-ES" sz="1600" dirty="0"/>
              <a:t>Generar </a:t>
            </a:r>
            <a:r>
              <a:rPr lang="es-ES" sz="1600" b="1" dirty="0"/>
              <a:t>datos sintéticos </a:t>
            </a:r>
            <a:r>
              <a:rPr lang="es-ES" sz="1600" dirty="0"/>
              <a:t>de la clase minoritaria.</a:t>
            </a:r>
          </a:p>
          <a:p>
            <a:pPr marL="285750" indent="-285750" algn="just" fontAlgn="base">
              <a:buFont typeface="Arial" panose="020B0604020202020204" pitchFamily="34" charset="0"/>
              <a:buChar char="•"/>
            </a:pPr>
            <a:r>
              <a:rPr lang="es-ES" sz="1600" b="1" dirty="0" err="1"/>
              <a:t>StratifiedShuffleSplit</a:t>
            </a:r>
            <a:r>
              <a:rPr lang="es-ES" sz="1600" b="1" dirty="0"/>
              <a:t>()</a:t>
            </a:r>
            <a:r>
              <a:rPr lang="es-ES" sz="1600" dirty="0"/>
              <a:t> </a:t>
            </a:r>
          </a:p>
        </p:txBody>
      </p:sp>
      <p:pic>
        <p:nvPicPr>
          <p:cNvPr id="5122" name="Picture 2" descr="https://raw.githubusercontent.com/rafjaa/machine_learning_fecib/master/src/static/img/resamplin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74347" y="5089120"/>
            <a:ext cx="5639668" cy="1656897"/>
          </a:xfrm>
          <a:prstGeom prst="rect">
            <a:avLst/>
          </a:prstGeom>
          <a:noFill/>
          <a:extLst>
            <a:ext uri="{909E8E84-426E-40DD-AFC4-6F175D3DCCD1}">
              <a14:hiddenFill xmlns:a14="http://schemas.microsoft.com/office/drawing/2010/main">
                <a:solidFill>
                  <a:srgbClr val="FFFFFF"/>
                </a:solidFill>
              </a14:hiddenFill>
            </a:ext>
          </a:extLst>
        </p:spPr>
      </p:pic>
      <p:sp>
        <p:nvSpPr>
          <p:cNvPr id="20" name="Elipse 19">
            <a:extLst>
              <a:ext uri="{FF2B5EF4-FFF2-40B4-BE49-F238E27FC236}">
                <a16:creationId xmlns:a16="http://schemas.microsoft.com/office/drawing/2014/main" id="{35C55943-A432-4848-BB86-87B3D23362E0}"/>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Conector recto 22">
            <a:extLst>
              <a:ext uri="{FF2B5EF4-FFF2-40B4-BE49-F238E27FC236}">
                <a16:creationId xmlns:a16="http://schemas.microsoft.com/office/drawing/2014/main" id="{35FBE547-04BD-47CF-9A18-0F425624A1A4}"/>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4" name="Título 1">
            <a:extLst>
              <a:ext uri="{FF2B5EF4-FFF2-40B4-BE49-F238E27FC236}">
                <a16:creationId xmlns:a16="http://schemas.microsoft.com/office/drawing/2014/main" id="{778D91B2-4E3A-45C6-86C5-7058C63E18A2}"/>
              </a:ext>
            </a:extLst>
          </p:cNvPr>
          <p:cNvSpPr txBox="1">
            <a:spLocks/>
          </p:cNvSpPr>
          <p:nvPr/>
        </p:nvSpPr>
        <p:spPr>
          <a:xfrm>
            <a:off x="1082768" y="1187992"/>
            <a:ext cx="7287509"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Desequilibrio de clases</a:t>
            </a:r>
          </a:p>
        </p:txBody>
      </p:sp>
      <p:pic>
        <p:nvPicPr>
          <p:cNvPr id="26" name="Imagen 25">
            <a:extLst>
              <a:ext uri="{FF2B5EF4-FFF2-40B4-BE49-F238E27FC236}">
                <a16:creationId xmlns:a16="http://schemas.microsoft.com/office/drawing/2014/main" id="{62059AC7-2E1D-48A9-9E69-E488E59B64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
        <p:nvSpPr>
          <p:cNvPr id="27" name="Rectángulo 26">
            <a:extLst>
              <a:ext uri="{FF2B5EF4-FFF2-40B4-BE49-F238E27FC236}">
                <a16:creationId xmlns:a16="http://schemas.microsoft.com/office/drawing/2014/main" id="{C28B86E8-B0E2-467F-85E0-4AB9A4AD65C3}"/>
              </a:ext>
            </a:extLst>
          </p:cNvPr>
          <p:cNvSpPr/>
          <p:nvPr/>
        </p:nvSpPr>
        <p:spPr>
          <a:xfrm>
            <a:off x="405136" y="5926290"/>
            <a:ext cx="2274564" cy="646331"/>
          </a:xfrm>
          <a:prstGeom prst="rect">
            <a:avLst/>
          </a:prstGeom>
        </p:spPr>
        <p:txBody>
          <a:bodyPr wrap="square">
            <a:spAutoFit/>
          </a:bodyPr>
          <a:lstStyle/>
          <a:p>
            <a:pPr fontAlgn="base"/>
            <a:r>
              <a:rPr lang="en-US" sz="1200" i="1" dirty="0" err="1">
                <a:solidFill>
                  <a:schemeClr val="bg1">
                    <a:lumMod val="65000"/>
                  </a:schemeClr>
                </a:solidFill>
                <a:latin typeface="Calibri" panose="020F0502020204030204" pitchFamily="34" charset="0"/>
                <a:cs typeface="Calibri" panose="020F0502020204030204" pitchFamily="34" charset="0"/>
              </a:rPr>
              <a:t>Referencia</a:t>
            </a:r>
            <a:r>
              <a:rPr lang="en-US" sz="1200" i="1" dirty="0">
                <a:solidFill>
                  <a:schemeClr val="bg1">
                    <a:lumMod val="65000"/>
                  </a:schemeClr>
                </a:solidFill>
                <a:latin typeface="Calibri" panose="020F0502020204030204" pitchFamily="34" charset="0"/>
                <a:cs typeface="Calibri" panose="020F0502020204030204" pitchFamily="34" charset="0"/>
              </a:rPr>
              <a:t>: </a:t>
            </a:r>
            <a:r>
              <a:rPr lang="en-US" sz="1200" i="1" dirty="0">
                <a:solidFill>
                  <a:schemeClr val="bg1">
                    <a:lumMod val="65000"/>
                  </a:schemeClr>
                </a:solidFill>
                <a:latin typeface="Calibri" panose="020F0502020204030204" pitchFamily="34" charset="0"/>
                <a:cs typeface="Calibri" panose="020F0502020204030204" pitchFamily="34" charset="0"/>
                <a:hlinkClick r:id="rId5"/>
              </a:rPr>
              <a:t>8 Tactics to Combat Imbalanced Classes in Your Machine Learning Dataset</a:t>
            </a:r>
            <a:endParaRPr lang="en-US" sz="1200" i="1" dirty="0">
              <a:solidFill>
                <a:schemeClr val="bg1">
                  <a:lumMod val="6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88201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D44241-FAB0-D7C3-BC65-922AD5AFCD51}"/>
              </a:ext>
            </a:extLst>
          </p:cNvPr>
          <p:cNvSpPr>
            <a:spLocks noGrp="1"/>
          </p:cNvSpPr>
          <p:nvPr>
            <p:ph type="title"/>
          </p:nvPr>
        </p:nvSpPr>
        <p:spPr>
          <a:xfrm>
            <a:off x="628650" y="1131249"/>
            <a:ext cx="7886700" cy="493366"/>
          </a:xfrm>
        </p:spPr>
        <p:txBody>
          <a:bodyPr>
            <a:normAutofit fontScale="90000"/>
          </a:bodyPr>
          <a:lstStyle/>
          <a:p>
            <a:r>
              <a:rPr lang="es-MX" dirty="0"/>
              <a:t>Ejemplo</a:t>
            </a:r>
            <a:endParaRPr lang="es-ES" dirty="0"/>
          </a:p>
        </p:txBody>
      </p:sp>
      <p:sp>
        <p:nvSpPr>
          <p:cNvPr id="4" name="Marcador de número de diapositiva 3">
            <a:extLst>
              <a:ext uri="{FF2B5EF4-FFF2-40B4-BE49-F238E27FC236}">
                <a16:creationId xmlns:a16="http://schemas.microsoft.com/office/drawing/2014/main" id="{29B8FE16-A6C1-DD1A-1C75-381800867471}"/>
              </a:ext>
            </a:extLst>
          </p:cNvPr>
          <p:cNvSpPr>
            <a:spLocks noGrp="1"/>
          </p:cNvSpPr>
          <p:nvPr>
            <p:ph type="sldNum" sz="quarter" idx="12"/>
          </p:nvPr>
        </p:nvSpPr>
        <p:spPr/>
        <p:txBody>
          <a:bodyPr/>
          <a:lstStyle/>
          <a:p>
            <a:fld id="{F72B40EF-D53A-41AA-87B6-B9F74BA43E09}" type="slidenum">
              <a:rPr lang="es-ES" smtClean="0"/>
              <a:t>22</a:t>
            </a:fld>
            <a:endParaRPr lang="es-ES"/>
          </a:p>
        </p:txBody>
      </p:sp>
      <p:pic>
        <p:nvPicPr>
          <p:cNvPr id="6" name="Imagen 5">
            <a:extLst>
              <a:ext uri="{FF2B5EF4-FFF2-40B4-BE49-F238E27FC236}">
                <a16:creationId xmlns:a16="http://schemas.microsoft.com/office/drawing/2014/main" id="{7DE2ACA1-19DA-B29B-FC3B-C0A7DAA334B0}"/>
              </a:ext>
            </a:extLst>
          </p:cNvPr>
          <p:cNvPicPr>
            <a:picLocks noChangeAspect="1"/>
          </p:cNvPicPr>
          <p:nvPr/>
        </p:nvPicPr>
        <p:blipFill>
          <a:blip r:embed="rId2"/>
          <a:stretch>
            <a:fillRect/>
          </a:stretch>
        </p:blipFill>
        <p:spPr>
          <a:xfrm>
            <a:off x="165347" y="1786517"/>
            <a:ext cx="4516630" cy="2490786"/>
          </a:xfrm>
          <a:prstGeom prst="rect">
            <a:avLst/>
          </a:prstGeom>
        </p:spPr>
      </p:pic>
      <p:pic>
        <p:nvPicPr>
          <p:cNvPr id="8" name="Imagen 7">
            <a:extLst>
              <a:ext uri="{FF2B5EF4-FFF2-40B4-BE49-F238E27FC236}">
                <a16:creationId xmlns:a16="http://schemas.microsoft.com/office/drawing/2014/main" id="{36F39E8A-8DDA-83FA-B72C-17174492536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4758431" y="1782527"/>
            <a:ext cx="4220222" cy="2494776"/>
          </a:xfrm>
          <a:prstGeom prst="rect">
            <a:avLst/>
          </a:prstGeom>
        </p:spPr>
      </p:pic>
      <p:sp>
        <p:nvSpPr>
          <p:cNvPr id="9" name="CuadroTexto 8">
            <a:extLst>
              <a:ext uri="{FF2B5EF4-FFF2-40B4-BE49-F238E27FC236}">
                <a16:creationId xmlns:a16="http://schemas.microsoft.com/office/drawing/2014/main" id="{B87F6EE0-6D47-3E71-208B-6CC152830412}"/>
              </a:ext>
            </a:extLst>
          </p:cNvPr>
          <p:cNvSpPr txBox="1"/>
          <p:nvPr/>
        </p:nvSpPr>
        <p:spPr>
          <a:xfrm>
            <a:off x="365649" y="4549676"/>
            <a:ext cx="8149701" cy="2308324"/>
          </a:xfrm>
          <a:prstGeom prst="rect">
            <a:avLst/>
          </a:prstGeom>
          <a:noFill/>
        </p:spPr>
        <p:txBody>
          <a:bodyPr wrap="square" rtlCol="0">
            <a:spAutoFit/>
          </a:bodyPr>
          <a:lstStyle/>
          <a:p>
            <a:r>
              <a:rPr lang="es-MX" b="1" dirty="0"/>
              <a:t>Prevenir el </a:t>
            </a:r>
            <a:r>
              <a:rPr lang="es-MX" b="1" dirty="0" err="1"/>
              <a:t>Sobre-ajuste</a:t>
            </a:r>
            <a:r>
              <a:rPr lang="es-MX" b="1" dirty="0"/>
              <a:t> de datos:</a:t>
            </a:r>
          </a:p>
          <a:p>
            <a:endParaRPr lang="es-MX" dirty="0"/>
          </a:p>
          <a:p>
            <a:pPr marL="285750" indent="-285750">
              <a:buFont typeface="Arial" panose="020B0604020202020204" pitchFamily="34" charset="0"/>
              <a:buChar char="•"/>
            </a:pPr>
            <a:r>
              <a:rPr lang="es-MX" dirty="0"/>
              <a:t>Cantidad mínima de muestras para entenar y validar el modelo</a:t>
            </a:r>
          </a:p>
          <a:p>
            <a:pPr marL="285750" indent="-285750">
              <a:buFont typeface="Arial" panose="020B0604020202020204" pitchFamily="34" charset="0"/>
              <a:buChar char="•"/>
            </a:pPr>
            <a:r>
              <a:rPr lang="es-MX" dirty="0"/>
              <a:t>Clases variadas y equilibradas en cantidad, es importante que los datos de entrenamiento estén balanceados.</a:t>
            </a:r>
          </a:p>
          <a:p>
            <a:pPr marL="285750" indent="-285750">
              <a:buFont typeface="Arial" panose="020B0604020202020204" pitchFamily="34" charset="0"/>
              <a:buChar char="•"/>
            </a:pPr>
            <a:r>
              <a:rPr lang="es-MX" dirty="0"/>
              <a:t>Ajuste de parámetros, deberemos experimentar sobre todo dando más/menos “tiempo/iteraciones” al entrenamiento.</a:t>
            </a:r>
          </a:p>
          <a:p>
            <a:endParaRPr lang="es-ES" dirty="0"/>
          </a:p>
        </p:txBody>
      </p:sp>
    </p:spTree>
    <p:extLst>
      <p:ext uri="{BB962C8B-B14F-4D97-AF65-F5344CB8AC3E}">
        <p14:creationId xmlns:p14="http://schemas.microsoft.com/office/powerpoint/2010/main" val="42065376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23</a:t>
            </a:fld>
            <a:endParaRPr lang="es-ES" dirty="0"/>
          </a:p>
        </p:txBody>
      </p:sp>
      <p:sp>
        <p:nvSpPr>
          <p:cNvPr id="3" name="Rectángulo 2"/>
          <p:cNvSpPr/>
          <p:nvPr/>
        </p:nvSpPr>
        <p:spPr>
          <a:xfrm>
            <a:off x="1103839" y="2083519"/>
            <a:ext cx="7880655" cy="1200329"/>
          </a:xfrm>
          <a:prstGeom prst="rect">
            <a:avLst/>
          </a:prstGeom>
        </p:spPr>
        <p:txBody>
          <a:bodyPr wrap="square">
            <a:spAutoFit/>
          </a:bodyPr>
          <a:lstStyle/>
          <a:p>
            <a:r>
              <a:rPr lang="en-US" dirty="0"/>
              <a:t>Para un </a:t>
            </a:r>
            <a:r>
              <a:rPr lang="en-US" dirty="0" err="1"/>
              <a:t>buen</a:t>
            </a:r>
            <a:r>
              <a:rPr lang="en-US" dirty="0"/>
              <a:t> </a:t>
            </a:r>
            <a:r>
              <a:rPr lang="en-US" dirty="0" err="1"/>
              <a:t>rendimiento</a:t>
            </a:r>
            <a:r>
              <a:rPr lang="en-US" dirty="0"/>
              <a:t> del </a:t>
            </a:r>
            <a:r>
              <a:rPr lang="en-US" b="1" dirty="0"/>
              <a:t>test</a:t>
            </a:r>
            <a:r>
              <a:rPr lang="en-US" dirty="0"/>
              <a:t>, </a:t>
            </a:r>
            <a:r>
              <a:rPr lang="en-US" dirty="0" err="1"/>
              <a:t>es</a:t>
            </a:r>
            <a:r>
              <a:rPr lang="en-US" dirty="0"/>
              <a:t> </a:t>
            </a:r>
            <a:r>
              <a:rPr lang="en-US" dirty="0" err="1"/>
              <a:t>necesario</a:t>
            </a:r>
            <a:r>
              <a:rPr lang="en-US" dirty="0"/>
              <a:t>:</a:t>
            </a:r>
          </a:p>
          <a:p>
            <a:pPr marL="285750" indent="-285750">
              <a:buFont typeface="Arial" panose="020B0604020202020204" pitchFamily="34" charset="0"/>
              <a:buChar char="•"/>
            </a:pPr>
            <a:r>
              <a:rPr lang="en-US" dirty="0" err="1"/>
              <a:t>Suficientes</a:t>
            </a:r>
            <a:r>
              <a:rPr lang="en-US" dirty="0"/>
              <a:t> </a:t>
            </a:r>
            <a:r>
              <a:rPr lang="en-US" dirty="0" err="1"/>
              <a:t>datos</a:t>
            </a:r>
            <a:r>
              <a:rPr lang="en-US" dirty="0"/>
              <a:t> de </a:t>
            </a:r>
            <a:r>
              <a:rPr lang="en-US" b="1" dirty="0" err="1"/>
              <a:t>entreno</a:t>
            </a:r>
            <a:r>
              <a:rPr lang="en-US" dirty="0"/>
              <a:t> (</a:t>
            </a:r>
            <a:r>
              <a:rPr lang="en-US" dirty="0" err="1"/>
              <a:t>así</a:t>
            </a:r>
            <a:r>
              <a:rPr lang="en-US" dirty="0"/>
              <a:t> se </a:t>
            </a:r>
            <a:r>
              <a:rPr lang="en-US" dirty="0" err="1"/>
              <a:t>evita</a:t>
            </a:r>
            <a:r>
              <a:rPr lang="en-US" dirty="0"/>
              <a:t> el </a:t>
            </a:r>
            <a:r>
              <a:rPr lang="en-US" i="1" dirty="0" err="1"/>
              <a:t>underfitting</a:t>
            </a:r>
            <a:r>
              <a:rPr lang="en-US" dirty="0"/>
              <a:t>).</a:t>
            </a:r>
          </a:p>
          <a:p>
            <a:pPr marL="285750" indent="-285750">
              <a:buFont typeface="Arial" panose="020B0604020202020204" pitchFamily="34" charset="0"/>
              <a:buChar char="•"/>
            </a:pPr>
            <a:r>
              <a:rPr lang="en-US" dirty="0" err="1"/>
              <a:t>Obtener</a:t>
            </a:r>
            <a:r>
              <a:rPr lang="en-US" dirty="0"/>
              <a:t> un </a:t>
            </a:r>
            <a:r>
              <a:rPr lang="en-US" dirty="0" err="1"/>
              <a:t>buen</a:t>
            </a:r>
            <a:r>
              <a:rPr lang="en-US" dirty="0"/>
              <a:t> </a:t>
            </a:r>
            <a:r>
              <a:rPr lang="en-US" dirty="0" err="1"/>
              <a:t>resultado</a:t>
            </a:r>
            <a:r>
              <a:rPr lang="en-US" dirty="0"/>
              <a:t> de </a:t>
            </a:r>
            <a:r>
              <a:rPr lang="en-US" dirty="0" err="1"/>
              <a:t>los</a:t>
            </a:r>
            <a:r>
              <a:rPr lang="en-US" dirty="0"/>
              <a:t> </a:t>
            </a:r>
            <a:r>
              <a:rPr lang="en-US" dirty="0" err="1"/>
              <a:t>datos</a:t>
            </a:r>
            <a:r>
              <a:rPr lang="en-US" dirty="0"/>
              <a:t> de </a:t>
            </a:r>
            <a:r>
              <a:rPr lang="en-US" b="1" dirty="0" err="1"/>
              <a:t>entrenamiento</a:t>
            </a:r>
            <a:r>
              <a:rPr lang="en-US" dirty="0"/>
              <a:t>.</a:t>
            </a:r>
          </a:p>
          <a:p>
            <a:pPr marL="285750" indent="-285750">
              <a:buFont typeface="Arial" panose="020B0604020202020204" pitchFamily="34" charset="0"/>
              <a:buChar char="•"/>
            </a:pPr>
            <a:r>
              <a:rPr lang="en-US" dirty="0"/>
              <a:t>El </a:t>
            </a:r>
            <a:r>
              <a:rPr lang="en-US" dirty="0" err="1"/>
              <a:t>clasificador</a:t>
            </a:r>
            <a:r>
              <a:rPr lang="en-US" dirty="0"/>
              <a:t> no </a:t>
            </a:r>
            <a:r>
              <a:rPr lang="en-US" dirty="0" err="1"/>
              <a:t>debe</a:t>
            </a:r>
            <a:r>
              <a:rPr lang="en-US" dirty="0"/>
              <a:t> </a:t>
            </a:r>
            <a:r>
              <a:rPr lang="en-US" dirty="0" err="1"/>
              <a:t>ser</a:t>
            </a:r>
            <a:r>
              <a:rPr lang="en-US" dirty="0"/>
              <a:t> </a:t>
            </a:r>
            <a:r>
              <a:rPr lang="en-US" dirty="0" err="1"/>
              <a:t>demasiado</a:t>
            </a:r>
            <a:r>
              <a:rPr lang="en-US" dirty="0"/>
              <a:t> "</a:t>
            </a:r>
            <a:r>
              <a:rPr lang="en-US" dirty="0" err="1"/>
              <a:t>complejo</a:t>
            </a:r>
            <a:r>
              <a:rPr lang="en-US" dirty="0"/>
              <a:t>“ (</a:t>
            </a:r>
            <a:r>
              <a:rPr lang="en-US" dirty="0" err="1"/>
              <a:t>así</a:t>
            </a:r>
            <a:r>
              <a:rPr lang="en-US" dirty="0"/>
              <a:t> se </a:t>
            </a:r>
            <a:r>
              <a:rPr lang="en-US" dirty="0" err="1"/>
              <a:t>evita</a:t>
            </a:r>
            <a:r>
              <a:rPr lang="en-US" dirty="0"/>
              <a:t> el </a:t>
            </a:r>
            <a:r>
              <a:rPr lang="en-US" i="1" dirty="0"/>
              <a:t>overfitting</a:t>
            </a:r>
            <a:r>
              <a:rPr lang="en-US" dirty="0"/>
              <a:t>)</a:t>
            </a:r>
          </a:p>
        </p:txBody>
      </p:sp>
      <p:pic>
        <p:nvPicPr>
          <p:cNvPr id="10" name="Imagen 9"/>
          <p:cNvPicPr>
            <a:picLocks noChangeAspect="1"/>
          </p:cNvPicPr>
          <p:nvPr/>
        </p:nvPicPr>
        <p:blipFill rotWithShape="1">
          <a:blip r:embed="rId2"/>
          <a:srcRect t="1" r="66825" b="24269"/>
          <a:stretch/>
        </p:blipFill>
        <p:spPr>
          <a:xfrm>
            <a:off x="1033205" y="3924236"/>
            <a:ext cx="1594961" cy="1570565"/>
          </a:xfrm>
          <a:prstGeom prst="rect">
            <a:avLst/>
          </a:prstGeom>
        </p:spPr>
      </p:pic>
      <p:sp>
        <p:nvSpPr>
          <p:cNvPr id="2" name="CuadroTexto 1"/>
          <p:cNvSpPr txBox="1"/>
          <p:nvPr/>
        </p:nvSpPr>
        <p:spPr>
          <a:xfrm>
            <a:off x="1146347" y="5569821"/>
            <a:ext cx="1504950" cy="738664"/>
          </a:xfrm>
          <a:prstGeom prst="rect">
            <a:avLst/>
          </a:prstGeom>
          <a:noFill/>
        </p:spPr>
        <p:txBody>
          <a:bodyPr wrap="square" rtlCol="0">
            <a:spAutoFit/>
          </a:bodyPr>
          <a:lstStyle/>
          <a:p>
            <a:pPr algn="ctr"/>
            <a:r>
              <a:rPr lang="en-US" sz="1400" dirty="0" err="1"/>
              <a:t>Insuficientes</a:t>
            </a:r>
            <a:r>
              <a:rPr lang="en-US" sz="1400" dirty="0"/>
              <a:t> </a:t>
            </a:r>
            <a:r>
              <a:rPr lang="en-US" sz="1400" dirty="0" err="1"/>
              <a:t>datos</a:t>
            </a:r>
            <a:r>
              <a:rPr lang="en-US" sz="1400" dirty="0"/>
              <a:t> de </a:t>
            </a:r>
            <a:r>
              <a:rPr lang="en-US" sz="1400" dirty="0" err="1"/>
              <a:t>entreno</a:t>
            </a:r>
            <a:endParaRPr lang="en-US" sz="1400" dirty="0"/>
          </a:p>
          <a:p>
            <a:pPr algn="ctr"/>
            <a:endParaRPr lang="en-US" sz="1400" dirty="0"/>
          </a:p>
        </p:txBody>
      </p:sp>
      <p:sp>
        <p:nvSpPr>
          <p:cNvPr id="11" name="CuadroTexto 10"/>
          <p:cNvSpPr txBox="1"/>
          <p:nvPr/>
        </p:nvSpPr>
        <p:spPr>
          <a:xfrm>
            <a:off x="3539217" y="5666195"/>
            <a:ext cx="1504950" cy="523220"/>
          </a:xfrm>
          <a:prstGeom prst="rect">
            <a:avLst/>
          </a:prstGeom>
          <a:noFill/>
        </p:spPr>
        <p:txBody>
          <a:bodyPr wrap="square" rtlCol="0">
            <a:spAutoFit/>
          </a:bodyPr>
          <a:lstStyle/>
          <a:p>
            <a:pPr algn="ctr"/>
            <a:r>
              <a:rPr lang="en-US" sz="1400" dirty="0"/>
              <a:t>Error de </a:t>
            </a:r>
            <a:r>
              <a:rPr lang="en-US" sz="1400" dirty="0" err="1"/>
              <a:t>entreno</a:t>
            </a:r>
            <a:r>
              <a:rPr lang="en-US" sz="1400" dirty="0"/>
              <a:t> </a:t>
            </a:r>
            <a:r>
              <a:rPr lang="en-US" sz="1400" dirty="0" err="1"/>
              <a:t>demasiado</a:t>
            </a:r>
            <a:r>
              <a:rPr lang="en-US" sz="1400" dirty="0"/>
              <a:t> alto</a:t>
            </a:r>
          </a:p>
        </p:txBody>
      </p:sp>
      <p:sp>
        <p:nvSpPr>
          <p:cNvPr id="12" name="CuadroTexto 11"/>
          <p:cNvSpPr txBox="1"/>
          <p:nvPr/>
        </p:nvSpPr>
        <p:spPr>
          <a:xfrm>
            <a:off x="6117142" y="5614049"/>
            <a:ext cx="1745797" cy="523220"/>
          </a:xfrm>
          <a:prstGeom prst="rect">
            <a:avLst/>
          </a:prstGeom>
          <a:noFill/>
        </p:spPr>
        <p:txBody>
          <a:bodyPr wrap="square" rtlCol="0">
            <a:spAutoFit/>
          </a:bodyPr>
          <a:lstStyle/>
          <a:p>
            <a:pPr algn="ctr"/>
            <a:r>
              <a:rPr lang="en-US" sz="1400" dirty="0" err="1"/>
              <a:t>Clasificador</a:t>
            </a:r>
            <a:r>
              <a:rPr lang="en-US" sz="1400" dirty="0"/>
              <a:t> </a:t>
            </a:r>
            <a:r>
              <a:rPr lang="en-US" sz="1400" dirty="0" err="1"/>
              <a:t>demasiado</a:t>
            </a:r>
            <a:r>
              <a:rPr lang="en-US" sz="1400" dirty="0"/>
              <a:t> </a:t>
            </a:r>
            <a:r>
              <a:rPr lang="en-US" sz="1400" dirty="0" err="1"/>
              <a:t>complejo</a:t>
            </a:r>
            <a:r>
              <a:rPr lang="en-US" sz="1400" dirty="0"/>
              <a:t>.</a:t>
            </a:r>
          </a:p>
        </p:txBody>
      </p:sp>
      <p:pic>
        <p:nvPicPr>
          <p:cNvPr id="13" name="Imagen 12"/>
          <p:cNvPicPr>
            <a:picLocks noChangeAspect="1"/>
          </p:cNvPicPr>
          <p:nvPr/>
        </p:nvPicPr>
        <p:blipFill rotWithShape="1">
          <a:blip r:embed="rId2"/>
          <a:srcRect l="33571" t="1" r="33144" b="24269"/>
          <a:stretch/>
        </p:blipFill>
        <p:spPr>
          <a:xfrm>
            <a:off x="3539217" y="3924236"/>
            <a:ext cx="1600200" cy="1570565"/>
          </a:xfrm>
          <a:prstGeom prst="rect">
            <a:avLst/>
          </a:prstGeom>
        </p:spPr>
      </p:pic>
      <p:pic>
        <p:nvPicPr>
          <p:cNvPr id="14" name="Imagen 13"/>
          <p:cNvPicPr>
            <a:picLocks noChangeAspect="1"/>
          </p:cNvPicPr>
          <p:nvPr/>
        </p:nvPicPr>
        <p:blipFill rotWithShape="1">
          <a:blip r:embed="rId2"/>
          <a:srcRect l="67266" t="1" r="988" b="24269"/>
          <a:stretch/>
        </p:blipFill>
        <p:spPr>
          <a:xfrm>
            <a:off x="6117142" y="3886157"/>
            <a:ext cx="1526243" cy="1570565"/>
          </a:xfrm>
          <a:prstGeom prst="rect">
            <a:avLst/>
          </a:prstGeom>
        </p:spPr>
      </p:pic>
      <p:sp>
        <p:nvSpPr>
          <p:cNvPr id="16" name="Título 1">
            <a:extLst>
              <a:ext uri="{FF2B5EF4-FFF2-40B4-BE49-F238E27FC236}">
                <a16:creationId xmlns:a16="http://schemas.microsoft.com/office/drawing/2014/main" id="{A577427E-BF23-439B-9A64-184171425932}"/>
              </a:ext>
            </a:extLst>
          </p:cNvPr>
          <p:cNvSpPr txBox="1">
            <a:spLocks/>
          </p:cNvSpPr>
          <p:nvPr/>
        </p:nvSpPr>
        <p:spPr>
          <a:xfrm>
            <a:off x="1080252" y="1238792"/>
            <a:ext cx="5930148"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Construir un clasificador preciso</a:t>
            </a:r>
          </a:p>
        </p:txBody>
      </p:sp>
      <p:sp>
        <p:nvSpPr>
          <p:cNvPr id="17" name="Elipse 16">
            <a:extLst>
              <a:ext uri="{FF2B5EF4-FFF2-40B4-BE49-F238E27FC236}">
                <a16:creationId xmlns:a16="http://schemas.microsoft.com/office/drawing/2014/main" id="{8A17D6DC-1014-4C6D-86B3-20AB99DEB30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ector recto 17">
            <a:extLst>
              <a:ext uri="{FF2B5EF4-FFF2-40B4-BE49-F238E27FC236}">
                <a16:creationId xmlns:a16="http://schemas.microsoft.com/office/drawing/2014/main" id="{4B8DEEA1-F0C8-455B-9CD9-92CB51B2F95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24BE9938-394C-4139-A483-3D3924252C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17746601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E031E2-092C-968E-8FD0-5838AA71E00D}"/>
              </a:ext>
            </a:extLst>
          </p:cNvPr>
          <p:cNvSpPr>
            <a:spLocks noGrp="1"/>
          </p:cNvSpPr>
          <p:nvPr>
            <p:ph type="title"/>
          </p:nvPr>
        </p:nvSpPr>
        <p:spPr/>
        <p:txBody>
          <a:bodyPr/>
          <a:lstStyle/>
          <a:p>
            <a:r>
              <a:rPr lang="es-MX" dirty="0"/>
              <a:t>Ejemplo 1_IRIS: Jupyter Notebook</a:t>
            </a:r>
            <a:endParaRPr lang="es-ES" dirty="0"/>
          </a:p>
        </p:txBody>
      </p:sp>
      <p:sp>
        <p:nvSpPr>
          <p:cNvPr id="3" name="Marcador de contenido 2">
            <a:extLst>
              <a:ext uri="{FF2B5EF4-FFF2-40B4-BE49-F238E27FC236}">
                <a16:creationId xmlns:a16="http://schemas.microsoft.com/office/drawing/2014/main" id="{A070C96F-6D0A-CB7C-C922-C57E3B0CE966}"/>
              </a:ext>
            </a:extLst>
          </p:cNvPr>
          <p:cNvSpPr>
            <a:spLocks noGrp="1"/>
          </p:cNvSpPr>
          <p:nvPr>
            <p:ph idx="1"/>
          </p:nvPr>
        </p:nvSpPr>
        <p:spPr>
          <a:xfrm>
            <a:off x="628650" y="2005017"/>
            <a:ext cx="7886700" cy="4351338"/>
          </a:xfrm>
        </p:spPr>
        <p:txBody>
          <a:bodyPr>
            <a:normAutofit/>
          </a:bodyPr>
          <a:lstStyle/>
          <a:p>
            <a:pPr algn="just"/>
            <a:r>
              <a:rPr lang="es-ES" sz="1800" b="0" i="0" dirty="0">
                <a:solidFill>
                  <a:srgbClr val="212529"/>
                </a:solidFill>
                <a:effectLst/>
                <a:latin typeface="-apple-system"/>
              </a:rPr>
              <a:t>El conjunto de datos contiene 3 clases, donde cada clase se refiere a un tipo de planta de iris. El numero total de muestras son 150 (divididas en 50 para cada clases), las cuales contienen 4 atributos diferentes.</a:t>
            </a:r>
            <a:endParaRPr lang="es-ES" sz="1800" dirty="0"/>
          </a:p>
        </p:txBody>
      </p:sp>
      <p:sp>
        <p:nvSpPr>
          <p:cNvPr id="4" name="Marcador de número de diapositiva 3">
            <a:extLst>
              <a:ext uri="{FF2B5EF4-FFF2-40B4-BE49-F238E27FC236}">
                <a16:creationId xmlns:a16="http://schemas.microsoft.com/office/drawing/2014/main" id="{6C2CDD17-6DB2-523E-2A60-EE7DCBE7D1AD}"/>
              </a:ext>
            </a:extLst>
          </p:cNvPr>
          <p:cNvSpPr>
            <a:spLocks noGrp="1"/>
          </p:cNvSpPr>
          <p:nvPr>
            <p:ph type="sldNum" sz="quarter" idx="12"/>
          </p:nvPr>
        </p:nvSpPr>
        <p:spPr/>
        <p:txBody>
          <a:bodyPr/>
          <a:lstStyle/>
          <a:p>
            <a:fld id="{F72B40EF-D53A-41AA-87B6-B9F74BA43E09}" type="slidenum">
              <a:rPr lang="es-ES" smtClean="0"/>
              <a:t>24</a:t>
            </a:fld>
            <a:endParaRPr lang="es-ES"/>
          </a:p>
        </p:txBody>
      </p:sp>
      <p:sp>
        <p:nvSpPr>
          <p:cNvPr id="7" name="Llaves 6">
            <a:extLst>
              <a:ext uri="{FF2B5EF4-FFF2-40B4-BE49-F238E27FC236}">
                <a16:creationId xmlns:a16="http://schemas.microsoft.com/office/drawing/2014/main" id="{FE361E64-8000-F70A-2318-65A8AC744960}"/>
              </a:ext>
            </a:extLst>
          </p:cNvPr>
          <p:cNvSpPr/>
          <p:nvPr/>
        </p:nvSpPr>
        <p:spPr>
          <a:xfrm>
            <a:off x="4622335" y="2934120"/>
            <a:ext cx="4446165" cy="3144142"/>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pic>
        <p:nvPicPr>
          <p:cNvPr id="1026" name="Picture 2">
            <a:extLst>
              <a:ext uri="{FF2B5EF4-FFF2-40B4-BE49-F238E27FC236}">
                <a16:creationId xmlns:a16="http://schemas.microsoft.com/office/drawing/2014/main" id="{18CCA072-0B6D-DA1D-AC3A-16C40D02C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3414" y="5193379"/>
            <a:ext cx="1510018" cy="13425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ris-setosa-ssp-canadensis">
            <a:extLst>
              <a:ext uri="{FF2B5EF4-FFF2-40B4-BE49-F238E27FC236}">
                <a16:creationId xmlns:a16="http://schemas.microsoft.com/office/drawing/2014/main" id="{C003DEF5-4734-3CEE-BAC1-872854CBEE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57419" y="3071153"/>
            <a:ext cx="1261494" cy="831440"/>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536C1C15-227E-0594-C2AC-1D4313832697}"/>
              </a:ext>
            </a:extLst>
          </p:cNvPr>
          <p:cNvSpPr txBox="1"/>
          <p:nvPr/>
        </p:nvSpPr>
        <p:spPr>
          <a:xfrm>
            <a:off x="6976718" y="3429000"/>
            <a:ext cx="1258421" cy="369332"/>
          </a:xfrm>
          <a:prstGeom prst="rect">
            <a:avLst/>
          </a:prstGeom>
          <a:noFill/>
        </p:spPr>
        <p:txBody>
          <a:bodyPr wrap="none" rtlCol="0">
            <a:spAutoFit/>
          </a:bodyPr>
          <a:lstStyle/>
          <a:p>
            <a:r>
              <a:rPr lang="es-MX" dirty="0"/>
              <a:t>Iris - Setosa</a:t>
            </a:r>
            <a:endParaRPr lang="es-ES" dirty="0"/>
          </a:p>
        </p:txBody>
      </p:sp>
      <p:pic>
        <p:nvPicPr>
          <p:cNvPr id="10" name="Imagen 9">
            <a:extLst>
              <a:ext uri="{FF2B5EF4-FFF2-40B4-BE49-F238E27FC236}">
                <a16:creationId xmlns:a16="http://schemas.microsoft.com/office/drawing/2014/main" id="{49411418-049A-F5F3-3EB6-0224F7828E23}"/>
              </a:ext>
            </a:extLst>
          </p:cNvPr>
          <p:cNvPicPr>
            <a:picLocks noChangeAspect="1"/>
          </p:cNvPicPr>
          <p:nvPr/>
        </p:nvPicPr>
        <p:blipFill>
          <a:blip r:embed="rId4"/>
          <a:stretch>
            <a:fillRect/>
          </a:stretch>
        </p:blipFill>
        <p:spPr>
          <a:xfrm>
            <a:off x="5390556" y="4013954"/>
            <a:ext cx="1195220" cy="1100400"/>
          </a:xfrm>
          <a:prstGeom prst="rect">
            <a:avLst/>
          </a:prstGeom>
        </p:spPr>
      </p:pic>
      <p:sp>
        <p:nvSpPr>
          <p:cNvPr id="11" name="CuadroTexto 10">
            <a:extLst>
              <a:ext uri="{FF2B5EF4-FFF2-40B4-BE49-F238E27FC236}">
                <a16:creationId xmlns:a16="http://schemas.microsoft.com/office/drawing/2014/main" id="{6FAF5519-004C-2BA0-87E3-ACFC92E13679}"/>
              </a:ext>
            </a:extLst>
          </p:cNvPr>
          <p:cNvSpPr txBox="1"/>
          <p:nvPr/>
        </p:nvSpPr>
        <p:spPr>
          <a:xfrm>
            <a:off x="6971568" y="4384299"/>
            <a:ext cx="1568314" cy="369332"/>
          </a:xfrm>
          <a:prstGeom prst="rect">
            <a:avLst/>
          </a:prstGeom>
          <a:noFill/>
        </p:spPr>
        <p:txBody>
          <a:bodyPr wrap="none" rtlCol="0">
            <a:spAutoFit/>
          </a:bodyPr>
          <a:lstStyle/>
          <a:p>
            <a:r>
              <a:rPr lang="es-MX" dirty="0"/>
              <a:t>Iris - Versicolor</a:t>
            </a:r>
            <a:endParaRPr lang="es-ES" dirty="0"/>
          </a:p>
        </p:txBody>
      </p:sp>
      <p:pic>
        <p:nvPicPr>
          <p:cNvPr id="1034" name="Picture 10" descr="Iridaceae Iris virginica">
            <a:extLst>
              <a:ext uri="{FF2B5EF4-FFF2-40B4-BE49-F238E27FC236}">
                <a16:creationId xmlns:a16="http://schemas.microsoft.com/office/drawing/2014/main" id="{E849D8CA-31EE-3902-2CDC-2FC4DD28D7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4615" y="5242493"/>
            <a:ext cx="1229512" cy="922134"/>
          </a:xfrm>
          <a:prstGeom prst="rect">
            <a:avLst/>
          </a:prstGeom>
          <a:noFill/>
          <a:extLst>
            <a:ext uri="{909E8E84-426E-40DD-AFC4-6F175D3DCCD1}">
              <a14:hiddenFill xmlns:a14="http://schemas.microsoft.com/office/drawing/2010/main">
                <a:solidFill>
                  <a:srgbClr val="FFFFFF"/>
                </a:solidFill>
              </a14:hiddenFill>
            </a:ext>
          </a:extLst>
        </p:spPr>
      </p:pic>
      <p:sp>
        <p:nvSpPr>
          <p:cNvPr id="12" name="CuadroTexto 11">
            <a:extLst>
              <a:ext uri="{FF2B5EF4-FFF2-40B4-BE49-F238E27FC236}">
                <a16:creationId xmlns:a16="http://schemas.microsoft.com/office/drawing/2014/main" id="{24C8B10F-832A-3502-6016-AA91E4DD4513}"/>
              </a:ext>
            </a:extLst>
          </p:cNvPr>
          <p:cNvSpPr txBox="1"/>
          <p:nvPr/>
        </p:nvSpPr>
        <p:spPr>
          <a:xfrm>
            <a:off x="7042869" y="5518894"/>
            <a:ext cx="1497013" cy="369332"/>
          </a:xfrm>
          <a:prstGeom prst="rect">
            <a:avLst/>
          </a:prstGeom>
          <a:noFill/>
        </p:spPr>
        <p:txBody>
          <a:bodyPr wrap="none" rtlCol="0">
            <a:spAutoFit/>
          </a:bodyPr>
          <a:lstStyle/>
          <a:p>
            <a:r>
              <a:rPr lang="es-MX" dirty="0"/>
              <a:t>Iris - Verginica</a:t>
            </a:r>
            <a:endParaRPr lang="es-ES" dirty="0"/>
          </a:p>
        </p:txBody>
      </p:sp>
      <p:sp>
        <p:nvSpPr>
          <p:cNvPr id="13" name="CuadroTexto 12">
            <a:extLst>
              <a:ext uri="{FF2B5EF4-FFF2-40B4-BE49-F238E27FC236}">
                <a16:creationId xmlns:a16="http://schemas.microsoft.com/office/drawing/2014/main" id="{1549AD8C-6A88-8BA3-BB58-3D62A388C954}"/>
              </a:ext>
            </a:extLst>
          </p:cNvPr>
          <p:cNvSpPr txBox="1"/>
          <p:nvPr/>
        </p:nvSpPr>
        <p:spPr>
          <a:xfrm>
            <a:off x="643219" y="3117541"/>
            <a:ext cx="3800213" cy="738664"/>
          </a:xfrm>
          <a:prstGeom prst="rect">
            <a:avLst/>
          </a:prstGeom>
          <a:noFill/>
        </p:spPr>
        <p:txBody>
          <a:bodyPr wrap="square" rtlCol="0">
            <a:spAutoFit/>
          </a:bodyPr>
          <a:lstStyle/>
          <a:p>
            <a:pPr algn="just"/>
            <a:r>
              <a:rPr lang="es-MX" sz="1400" dirty="0"/>
              <a:t>Objetivo: Entrenar un modelos con los inputs (atributos) y los outputs (clases), para que aprenda a reconocer el tipo de planta.</a:t>
            </a:r>
            <a:endParaRPr lang="es-ES" sz="1400" dirty="0"/>
          </a:p>
        </p:txBody>
      </p:sp>
      <p:graphicFrame>
        <p:nvGraphicFramePr>
          <p:cNvPr id="16" name="Tabla 15">
            <a:extLst>
              <a:ext uri="{FF2B5EF4-FFF2-40B4-BE49-F238E27FC236}">
                <a16:creationId xmlns:a16="http://schemas.microsoft.com/office/drawing/2014/main" id="{26C4070B-7366-740D-801D-4EA8F4811474}"/>
              </a:ext>
            </a:extLst>
          </p:cNvPr>
          <p:cNvGraphicFramePr>
            <a:graphicFrameLocks noGrp="1"/>
          </p:cNvGraphicFramePr>
          <p:nvPr>
            <p:extLst>
              <p:ext uri="{D42A27DB-BD31-4B8C-83A1-F6EECF244321}">
                <p14:modId xmlns:p14="http://schemas.microsoft.com/office/powerpoint/2010/main" val="3508451840"/>
              </p:ext>
            </p:extLst>
          </p:nvPr>
        </p:nvGraphicFramePr>
        <p:xfrm>
          <a:off x="694449" y="4013955"/>
          <a:ext cx="3877554" cy="932827"/>
        </p:xfrm>
        <a:graphic>
          <a:graphicData uri="http://schemas.openxmlformats.org/drawingml/2006/table">
            <a:tbl>
              <a:tblPr>
                <a:tableStyleId>{7DF18680-E054-41AD-8BC1-D1AEF772440D}</a:tableStyleId>
              </a:tblPr>
              <a:tblGrid>
                <a:gridCol w="314647">
                  <a:extLst>
                    <a:ext uri="{9D8B030D-6E8A-4147-A177-3AD203B41FA5}">
                      <a16:colId xmlns:a16="http://schemas.microsoft.com/office/drawing/2014/main" val="4187695213"/>
                    </a:ext>
                  </a:extLst>
                </a:gridCol>
                <a:gridCol w="731091">
                  <a:extLst>
                    <a:ext uri="{9D8B030D-6E8A-4147-A177-3AD203B41FA5}">
                      <a16:colId xmlns:a16="http://schemas.microsoft.com/office/drawing/2014/main" val="2691033310"/>
                    </a:ext>
                  </a:extLst>
                </a:gridCol>
                <a:gridCol w="869904">
                  <a:extLst>
                    <a:ext uri="{9D8B030D-6E8A-4147-A177-3AD203B41FA5}">
                      <a16:colId xmlns:a16="http://schemas.microsoft.com/office/drawing/2014/main" val="3109587183"/>
                    </a:ext>
                  </a:extLst>
                </a:gridCol>
                <a:gridCol w="712581">
                  <a:extLst>
                    <a:ext uri="{9D8B030D-6E8A-4147-A177-3AD203B41FA5}">
                      <a16:colId xmlns:a16="http://schemas.microsoft.com/office/drawing/2014/main" val="642589750"/>
                    </a:ext>
                  </a:extLst>
                </a:gridCol>
                <a:gridCol w="740344">
                  <a:extLst>
                    <a:ext uri="{9D8B030D-6E8A-4147-A177-3AD203B41FA5}">
                      <a16:colId xmlns:a16="http://schemas.microsoft.com/office/drawing/2014/main" val="1666338579"/>
                    </a:ext>
                  </a:extLst>
                </a:gridCol>
                <a:gridCol w="508987">
                  <a:extLst>
                    <a:ext uri="{9D8B030D-6E8A-4147-A177-3AD203B41FA5}">
                      <a16:colId xmlns:a16="http://schemas.microsoft.com/office/drawing/2014/main" val="1081335598"/>
                    </a:ext>
                  </a:extLst>
                </a:gridCol>
              </a:tblGrid>
              <a:tr h="133261">
                <a:tc>
                  <a:txBody>
                    <a:bodyPr/>
                    <a:lstStyle/>
                    <a:p>
                      <a:pPr algn="ctr" fontAlgn="b"/>
                      <a:r>
                        <a:rPr lang="es-ES" sz="800" b="1" u="none" strike="noStrike" dirty="0">
                          <a:effectLst/>
                        </a:rPr>
                        <a:t>Planta</a:t>
                      </a:r>
                      <a:endParaRPr lang="es-ES" sz="800" b="1"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b="1" u="none" strike="noStrike" dirty="0">
                          <a:effectLst/>
                        </a:rPr>
                        <a:t>Longitud Sépalo</a:t>
                      </a:r>
                      <a:endParaRPr lang="es-ES" sz="800" b="1"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b="1" u="none" strike="noStrike" dirty="0">
                          <a:effectLst/>
                        </a:rPr>
                        <a:t>Anchura del Sépalo</a:t>
                      </a:r>
                      <a:endParaRPr lang="es-ES" sz="800" b="1"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b="1" u="none" strike="noStrike" dirty="0">
                          <a:effectLst/>
                        </a:rPr>
                        <a:t>Longitud Pétalo</a:t>
                      </a:r>
                      <a:endParaRPr lang="es-ES" sz="800" b="1"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b="1" u="none" strike="noStrike" dirty="0">
                          <a:effectLst/>
                        </a:rPr>
                        <a:t>Ancho de Pétalo</a:t>
                      </a:r>
                      <a:endParaRPr lang="es-ES" sz="800" b="1"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b="1" u="none" strike="noStrike" dirty="0">
                          <a:effectLst/>
                        </a:rPr>
                        <a:t>Tipo de Iris</a:t>
                      </a:r>
                      <a:endParaRPr lang="es-ES" sz="800" b="1"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extLst>
                  <a:ext uri="{0D108BD9-81ED-4DB2-BD59-A6C34878D82A}">
                    <a16:rowId xmlns:a16="http://schemas.microsoft.com/office/drawing/2014/main" val="704692864"/>
                  </a:ext>
                </a:extLst>
              </a:tr>
              <a:tr h="133261">
                <a:tc>
                  <a:txBody>
                    <a:bodyPr/>
                    <a:lstStyle/>
                    <a:p>
                      <a:pPr algn="ctr" fontAlgn="b"/>
                      <a:r>
                        <a:rPr lang="es-ES" sz="800" b="1" u="none" strike="noStrike" dirty="0">
                          <a:effectLst/>
                        </a:rPr>
                        <a:t>1</a:t>
                      </a:r>
                      <a:endParaRPr lang="es-ES" sz="800" b="1" i="0" u="none" strike="noStrike" dirty="0">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dirty="0">
                          <a:effectLst/>
                        </a:rPr>
                        <a:t>4.3</a:t>
                      </a:r>
                      <a:endParaRPr lang="es-ES" sz="800" b="0" i="0" u="none" strike="noStrike" dirty="0">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dirty="0">
                          <a:effectLst/>
                        </a:rPr>
                        <a:t>2</a:t>
                      </a:r>
                      <a:endParaRPr lang="es-ES" sz="800" b="0" i="0" u="none" strike="noStrike" dirty="0">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a:effectLst/>
                        </a:rPr>
                        <a:t>1</a:t>
                      </a:r>
                      <a:endParaRPr lang="es-ES" sz="800" b="0" i="0" u="none" strike="noStrike">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dirty="0">
                          <a:effectLst/>
                        </a:rPr>
                        <a:t>0.1</a:t>
                      </a:r>
                      <a:endParaRPr lang="es-ES" sz="800" b="0" i="0" u="none" strike="noStrike" dirty="0">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dirty="0">
                          <a:effectLst/>
                        </a:rPr>
                        <a:t>Setosa</a:t>
                      </a:r>
                      <a:endParaRPr lang="es-ES" sz="800" b="0" i="0" u="none" strike="noStrike" dirty="0">
                        <a:solidFill>
                          <a:srgbClr val="000000"/>
                        </a:solidFill>
                        <a:effectLst/>
                        <a:latin typeface="Calibri" panose="020F0502020204030204" pitchFamily="34" charset="0"/>
                      </a:endParaRPr>
                    </a:p>
                  </a:txBody>
                  <a:tcPr marL="5552" marR="5552" marT="5552" marB="0" anchor="b"/>
                </a:tc>
                <a:extLst>
                  <a:ext uri="{0D108BD9-81ED-4DB2-BD59-A6C34878D82A}">
                    <a16:rowId xmlns:a16="http://schemas.microsoft.com/office/drawing/2014/main" val="2245912137"/>
                  </a:ext>
                </a:extLst>
              </a:tr>
              <a:tr h="133261">
                <a:tc>
                  <a:txBody>
                    <a:bodyPr/>
                    <a:lstStyle/>
                    <a:p>
                      <a:pPr algn="ctr" fontAlgn="b"/>
                      <a:r>
                        <a:rPr lang="es-ES" sz="800" b="1" u="none" strike="noStrike" dirty="0">
                          <a:effectLst/>
                        </a:rPr>
                        <a:t>2</a:t>
                      </a:r>
                      <a:endParaRPr lang="es-ES" sz="800" b="1"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7.9</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4.4</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6.9</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2.5</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Versicolor</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extLst>
                  <a:ext uri="{0D108BD9-81ED-4DB2-BD59-A6C34878D82A}">
                    <a16:rowId xmlns:a16="http://schemas.microsoft.com/office/drawing/2014/main" val="4270552282"/>
                  </a:ext>
                </a:extLst>
              </a:tr>
              <a:tr h="133261">
                <a:tc>
                  <a:txBody>
                    <a:bodyPr/>
                    <a:lstStyle/>
                    <a:p>
                      <a:pPr algn="ctr" fontAlgn="b"/>
                      <a:r>
                        <a:rPr lang="es-ES" sz="800" b="1" u="none" strike="noStrike" dirty="0">
                          <a:effectLst/>
                        </a:rPr>
                        <a:t>3</a:t>
                      </a:r>
                      <a:endParaRPr lang="es-ES" sz="800" b="1" i="0" u="none" strike="noStrike" dirty="0">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a:effectLst/>
                        </a:rPr>
                        <a:t>5.84</a:t>
                      </a:r>
                      <a:endParaRPr lang="es-ES" sz="800" b="0" i="0" u="none" strike="noStrike">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a:effectLst/>
                        </a:rPr>
                        <a:t>3.05</a:t>
                      </a:r>
                      <a:endParaRPr lang="es-ES" sz="800" b="0" i="0" u="none" strike="noStrike">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a:effectLst/>
                        </a:rPr>
                        <a:t>3.76</a:t>
                      </a:r>
                      <a:endParaRPr lang="es-ES" sz="800" b="0" i="0" u="none" strike="noStrike">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a:effectLst/>
                        </a:rPr>
                        <a:t>1.2</a:t>
                      </a:r>
                      <a:endParaRPr lang="es-ES" sz="800" b="0" i="0" u="none" strike="noStrike">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a:effectLst/>
                        </a:rPr>
                        <a:t>Verginica</a:t>
                      </a:r>
                      <a:endParaRPr lang="es-ES" sz="800" b="0" i="0" u="none" strike="noStrike">
                        <a:solidFill>
                          <a:srgbClr val="000000"/>
                        </a:solidFill>
                        <a:effectLst/>
                        <a:latin typeface="Calibri" panose="020F0502020204030204" pitchFamily="34" charset="0"/>
                      </a:endParaRPr>
                    </a:p>
                  </a:txBody>
                  <a:tcPr marL="5552" marR="5552" marT="5552" marB="0" anchor="b"/>
                </a:tc>
                <a:extLst>
                  <a:ext uri="{0D108BD9-81ED-4DB2-BD59-A6C34878D82A}">
                    <a16:rowId xmlns:a16="http://schemas.microsoft.com/office/drawing/2014/main" val="209728880"/>
                  </a:ext>
                </a:extLst>
              </a:tr>
              <a:tr h="133261">
                <a:tc>
                  <a:txBody>
                    <a:bodyPr/>
                    <a:lstStyle/>
                    <a:p>
                      <a:pPr algn="ctr" fontAlgn="b"/>
                      <a:r>
                        <a:rPr lang="es-ES" sz="800" b="1" u="none" strike="noStrike" dirty="0">
                          <a:effectLst/>
                        </a:rPr>
                        <a:t>4</a:t>
                      </a:r>
                      <a:endParaRPr lang="es-ES" sz="800" b="1"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0.83</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0.43</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1.76</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0.76</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Setosa</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extLst>
                  <a:ext uri="{0D108BD9-81ED-4DB2-BD59-A6C34878D82A}">
                    <a16:rowId xmlns:a16="http://schemas.microsoft.com/office/drawing/2014/main" val="578707093"/>
                  </a:ext>
                </a:extLst>
              </a:tr>
              <a:tr h="133261">
                <a:tc>
                  <a:txBody>
                    <a:bodyPr/>
                    <a:lstStyle/>
                    <a:p>
                      <a:pPr algn="ctr" fontAlgn="b"/>
                      <a:r>
                        <a:rPr lang="es-ES" sz="800" b="1" u="none" strike="noStrike" dirty="0">
                          <a:effectLst/>
                        </a:rPr>
                        <a:t>…</a:t>
                      </a:r>
                      <a:endParaRPr lang="es-ES" sz="800" b="1" i="0" u="none" strike="noStrike" dirty="0">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dirty="0">
                          <a:effectLst/>
                        </a:rPr>
                        <a:t>…</a:t>
                      </a:r>
                      <a:endParaRPr lang="es-ES" sz="800" b="0" i="0" u="none" strike="noStrike" dirty="0">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a:effectLst/>
                        </a:rPr>
                        <a:t>…</a:t>
                      </a:r>
                      <a:endParaRPr lang="es-ES" sz="800" b="0" i="0" u="none" strike="noStrike">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a:effectLst/>
                        </a:rPr>
                        <a:t>…</a:t>
                      </a:r>
                      <a:endParaRPr lang="es-ES" sz="800" b="0" i="0" u="none" strike="noStrike">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dirty="0">
                          <a:effectLst/>
                        </a:rPr>
                        <a:t>…</a:t>
                      </a:r>
                      <a:endParaRPr lang="es-ES" sz="800" b="0" i="0" u="none" strike="noStrike" dirty="0">
                        <a:solidFill>
                          <a:srgbClr val="000000"/>
                        </a:solidFill>
                        <a:effectLst/>
                        <a:latin typeface="Calibri" panose="020F0502020204030204" pitchFamily="34" charset="0"/>
                      </a:endParaRPr>
                    </a:p>
                  </a:txBody>
                  <a:tcPr marL="5552" marR="5552" marT="5552" marB="0" anchor="b"/>
                </a:tc>
                <a:tc>
                  <a:txBody>
                    <a:bodyPr/>
                    <a:lstStyle/>
                    <a:p>
                      <a:pPr algn="ctr" fontAlgn="b"/>
                      <a:r>
                        <a:rPr lang="es-ES" sz="800" u="none" strike="noStrike" dirty="0">
                          <a:effectLst/>
                        </a:rPr>
                        <a:t>…</a:t>
                      </a:r>
                      <a:endParaRPr lang="es-ES" sz="800" b="0" i="0" u="none" strike="noStrike" dirty="0">
                        <a:solidFill>
                          <a:srgbClr val="000000"/>
                        </a:solidFill>
                        <a:effectLst/>
                        <a:latin typeface="Calibri" panose="020F0502020204030204" pitchFamily="34" charset="0"/>
                      </a:endParaRPr>
                    </a:p>
                  </a:txBody>
                  <a:tcPr marL="5552" marR="5552" marT="5552" marB="0" anchor="b"/>
                </a:tc>
                <a:extLst>
                  <a:ext uri="{0D108BD9-81ED-4DB2-BD59-A6C34878D82A}">
                    <a16:rowId xmlns:a16="http://schemas.microsoft.com/office/drawing/2014/main" val="888601894"/>
                  </a:ext>
                </a:extLst>
              </a:tr>
              <a:tr h="133261">
                <a:tc>
                  <a:txBody>
                    <a:bodyPr/>
                    <a:lstStyle/>
                    <a:p>
                      <a:pPr algn="ctr" fontAlgn="b"/>
                      <a:r>
                        <a:rPr lang="es-ES" sz="800" b="1" u="none" strike="noStrike" dirty="0">
                          <a:effectLst/>
                        </a:rPr>
                        <a:t>150</a:t>
                      </a:r>
                      <a:endParaRPr lang="es-ES" sz="800" b="1"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3.5</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3.95</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a:effectLst/>
                        </a:rPr>
                        <a:t>1.56</a:t>
                      </a:r>
                      <a:endParaRPr lang="es-ES" sz="800" b="0" i="0" u="none" strike="noStrike">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2.61</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tc>
                  <a:txBody>
                    <a:bodyPr/>
                    <a:lstStyle/>
                    <a:p>
                      <a:pPr algn="ctr" fontAlgn="b"/>
                      <a:r>
                        <a:rPr lang="es-ES" sz="800" u="none" strike="noStrike" dirty="0">
                          <a:effectLst/>
                        </a:rPr>
                        <a:t>Versicolor</a:t>
                      </a:r>
                      <a:endParaRPr lang="es-ES" sz="800" b="0" i="0" u="none" strike="noStrike" dirty="0">
                        <a:solidFill>
                          <a:srgbClr val="000000"/>
                        </a:solidFill>
                        <a:effectLst/>
                        <a:latin typeface="Calibri" panose="020F0502020204030204" pitchFamily="34" charset="0"/>
                      </a:endParaRPr>
                    </a:p>
                  </a:txBody>
                  <a:tcPr marL="5552" marR="5552" marT="5552" marB="0" anchor="b">
                    <a:solidFill>
                      <a:schemeClr val="accent1">
                        <a:lumMod val="40000"/>
                        <a:lumOff val="60000"/>
                      </a:schemeClr>
                    </a:solidFill>
                  </a:tcPr>
                </a:tc>
                <a:extLst>
                  <a:ext uri="{0D108BD9-81ED-4DB2-BD59-A6C34878D82A}">
                    <a16:rowId xmlns:a16="http://schemas.microsoft.com/office/drawing/2014/main" val="3781171428"/>
                  </a:ext>
                </a:extLst>
              </a:tr>
            </a:tbl>
          </a:graphicData>
        </a:graphic>
      </p:graphicFrame>
      <p:pic>
        <p:nvPicPr>
          <p:cNvPr id="1036" name="Picture 12">
            <a:extLst>
              <a:ext uri="{FF2B5EF4-FFF2-40B4-BE49-F238E27FC236}">
                <a16:creationId xmlns:a16="http://schemas.microsoft.com/office/drawing/2014/main" id="{1C185693-DD62-F6B2-236E-DE6D8930761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545" y="5250765"/>
            <a:ext cx="2022780" cy="128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5108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25</a:t>
            </a:fld>
            <a:endParaRPr lang="es-ES"/>
          </a:p>
        </p:txBody>
      </p:sp>
      <p:sp>
        <p:nvSpPr>
          <p:cNvPr id="12" name="Rectángulo 11">
            <a:extLst>
              <a:ext uri="{FF2B5EF4-FFF2-40B4-BE49-F238E27FC236}">
                <a16:creationId xmlns:a16="http://schemas.microsoft.com/office/drawing/2014/main" id="{7C9A7DE2-C87B-49F8-8B59-14C1F3B55F7B}"/>
              </a:ext>
            </a:extLst>
          </p:cNvPr>
          <p:cNvSpPr/>
          <p:nvPr/>
        </p:nvSpPr>
        <p:spPr>
          <a:xfrm>
            <a:off x="628650" y="2006272"/>
            <a:ext cx="8312150" cy="3539430"/>
          </a:xfrm>
          <a:prstGeom prst="rect">
            <a:avLst/>
          </a:prstGeom>
        </p:spPr>
        <p:txBody>
          <a:bodyPr wrap="square">
            <a:spAutoFit/>
          </a:bodyPr>
          <a:lstStyle/>
          <a:p>
            <a:r>
              <a:rPr lang="es-ES" sz="3200" dirty="0">
                <a:solidFill>
                  <a:schemeClr val="bg1">
                    <a:lumMod val="75000"/>
                  </a:schemeClr>
                </a:solidFill>
                <a:latin typeface="+mj-lt"/>
              </a:rPr>
              <a:t>Conceptos generales.</a:t>
            </a:r>
          </a:p>
          <a:p>
            <a:r>
              <a:rPr lang="es-ES" sz="3200" dirty="0">
                <a:solidFill>
                  <a:schemeClr val="bg1">
                    <a:lumMod val="75000"/>
                  </a:schemeClr>
                </a:solidFill>
                <a:latin typeface="+mj-lt"/>
              </a:rPr>
              <a:t>Tipos de Clasificación.</a:t>
            </a:r>
          </a:p>
          <a:p>
            <a:r>
              <a:rPr lang="es-ES" sz="3200" dirty="0">
                <a:solidFill>
                  <a:schemeClr val="bg1">
                    <a:lumMod val="75000"/>
                  </a:schemeClr>
                </a:solidFill>
                <a:latin typeface="+mj-lt"/>
              </a:rPr>
              <a:t>Aplicaciones de Clasificación.</a:t>
            </a:r>
          </a:p>
          <a:p>
            <a:r>
              <a:rPr lang="es-ES" sz="3200" dirty="0">
                <a:solidFill>
                  <a:schemeClr val="bg1">
                    <a:lumMod val="75000"/>
                  </a:schemeClr>
                </a:solidFill>
                <a:latin typeface="+mj-lt"/>
              </a:rPr>
              <a:t>Detectar y resolver el desequilibrio de clases. </a:t>
            </a:r>
          </a:p>
          <a:p>
            <a:r>
              <a:rPr lang="es-ES" sz="3200" b="1" dirty="0">
                <a:solidFill>
                  <a:srgbClr val="006DA5"/>
                </a:solidFill>
              </a:rPr>
              <a:t>Principales modelos de Clasificación. </a:t>
            </a:r>
          </a:p>
          <a:p>
            <a:r>
              <a:rPr lang="es-ES" sz="3200" dirty="0">
                <a:solidFill>
                  <a:schemeClr val="bg1">
                    <a:lumMod val="75000"/>
                  </a:schemeClr>
                </a:solidFill>
                <a:latin typeface="+mj-lt"/>
              </a:rPr>
              <a:t>Métricas de evaluación: Clasificación.</a:t>
            </a:r>
          </a:p>
          <a:p>
            <a:r>
              <a:rPr lang="es-ES" sz="3200" dirty="0">
                <a:solidFill>
                  <a:schemeClr val="bg1">
                    <a:lumMod val="75000"/>
                  </a:schemeClr>
                </a:solidFill>
                <a:latin typeface="+mj-lt"/>
              </a:rPr>
              <a:t>Ejemplo práctico de un modelo de Clasificación.</a:t>
            </a:r>
          </a:p>
        </p:txBody>
      </p:sp>
    </p:spTree>
    <p:extLst>
      <p:ext uri="{BB962C8B-B14F-4D97-AF65-F5344CB8AC3E}">
        <p14:creationId xmlns:p14="http://schemas.microsoft.com/office/powerpoint/2010/main" val="25817875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26</a:t>
            </a:fld>
            <a:endParaRPr lang="es-ES" dirty="0"/>
          </a:p>
        </p:txBody>
      </p:sp>
      <p:sp>
        <p:nvSpPr>
          <p:cNvPr id="3" name="CuadroTexto 2"/>
          <p:cNvSpPr txBox="1"/>
          <p:nvPr/>
        </p:nvSpPr>
        <p:spPr>
          <a:xfrm>
            <a:off x="406364" y="6483355"/>
            <a:ext cx="4632361" cy="307777"/>
          </a:xfrm>
          <a:prstGeom prst="rect">
            <a:avLst/>
          </a:prstGeom>
          <a:noFill/>
        </p:spPr>
        <p:txBody>
          <a:bodyPr wrap="square" rtlCol="0">
            <a:spAutoFit/>
          </a:bodyPr>
          <a:lstStyle/>
          <a:p>
            <a:r>
              <a:rPr lang="en-US" sz="1400" dirty="0"/>
              <a:t>Fuente: </a:t>
            </a:r>
            <a:r>
              <a:rPr lang="en-US" sz="1400" dirty="0" err="1"/>
              <a:t>scikitlearn</a:t>
            </a:r>
            <a:endParaRPr lang="en-US" sz="1400" dirty="0"/>
          </a:p>
        </p:txBody>
      </p:sp>
      <p:sp>
        <p:nvSpPr>
          <p:cNvPr id="14" name="CuadroTexto 13"/>
          <p:cNvSpPr txBox="1"/>
          <p:nvPr/>
        </p:nvSpPr>
        <p:spPr>
          <a:xfrm>
            <a:off x="977070" y="2814909"/>
            <a:ext cx="6731826" cy="25423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Support Vector Machines (SVM)</a:t>
            </a:r>
          </a:p>
          <a:p>
            <a:pPr marL="285750" indent="-285750">
              <a:lnSpc>
                <a:spcPct val="150000"/>
              </a:lnSpc>
              <a:buFont typeface="Arial" panose="020B0604020202020204" pitchFamily="34" charset="0"/>
              <a:buChar char="•"/>
            </a:pPr>
            <a:r>
              <a:rPr lang="en-US" dirty="0"/>
              <a:t>K-nearest neighbors (k-NN)</a:t>
            </a:r>
          </a:p>
          <a:p>
            <a:pPr marL="285750" indent="-285750">
              <a:lnSpc>
                <a:spcPct val="150000"/>
              </a:lnSpc>
              <a:buFont typeface="Arial" panose="020B0604020202020204" pitchFamily="34" charset="0"/>
              <a:buChar char="•"/>
            </a:pPr>
            <a:r>
              <a:rPr lang="en-US" dirty="0"/>
              <a:t>Árboles de decision</a:t>
            </a:r>
          </a:p>
          <a:p>
            <a:pPr marL="285750" indent="-285750">
              <a:lnSpc>
                <a:spcPct val="150000"/>
              </a:lnSpc>
              <a:buFont typeface="Arial" panose="020B0604020202020204" pitchFamily="34" charset="0"/>
              <a:buChar char="•"/>
            </a:pPr>
            <a:r>
              <a:rPr lang="en-US" dirty="0"/>
              <a:t>Ensemble Random Forest</a:t>
            </a:r>
          </a:p>
          <a:p>
            <a:pPr marL="285750" indent="-285750">
              <a:lnSpc>
                <a:spcPct val="150000"/>
              </a:lnSpc>
              <a:buFont typeface="Arial" panose="020B0604020202020204" pitchFamily="34" charset="0"/>
              <a:buChar char="•"/>
            </a:pPr>
            <a:r>
              <a:rPr lang="en-US" dirty="0"/>
              <a:t>Neural Network (MLP)</a:t>
            </a:r>
          </a:p>
          <a:p>
            <a:pPr marL="285750" indent="-285750">
              <a:lnSpc>
                <a:spcPct val="150000"/>
              </a:lnSpc>
              <a:buFont typeface="Arial" panose="020B0604020202020204" pitchFamily="34" charset="0"/>
              <a:buChar char="•"/>
            </a:pPr>
            <a:endParaRPr lang="en-US" dirty="0"/>
          </a:p>
        </p:txBody>
      </p:sp>
      <p:sp>
        <p:nvSpPr>
          <p:cNvPr id="2" name="CuadroTexto 1"/>
          <p:cNvSpPr txBox="1"/>
          <p:nvPr/>
        </p:nvSpPr>
        <p:spPr>
          <a:xfrm>
            <a:off x="406364" y="2164912"/>
            <a:ext cx="5081981" cy="369332"/>
          </a:xfrm>
          <a:prstGeom prst="rect">
            <a:avLst/>
          </a:prstGeom>
          <a:noFill/>
        </p:spPr>
        <p:txBody>
          <a:bodyPr wrap="square" rtlCol="0">
            <a:spAutoFit/>
          </a:bodyPr>
          <a:lstStyle/>
          <a:p>
            <a:r>
              <a:rPr lang="es-ES" dirty="0"/>
              <a:t>Algunos de los modelos de clasificación son:</a:t>
            </a:r>
            <a:endParaRPr lang="en-US" dirty="0"/>
          </a:p>
        </p:txBody>
      </p:sp>
      <p:sp>
        <p:nvSpPr>
          <p:cNvPr id="11" name="Elipse 10">
            <a:extLst>
              <a:ext uri="{FF2B5EF4-FFF2-40B4-BE49-F238E27FC236}">
                <a16:creationId xmlns:a16="http://schemas.microsoft.com/office/drawing/2014/main" id="{7D43CA64-F41D-4DE8-9C9D-76544331C8BA}"/>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Conector recto 11">
            <a:extLst>
              <a:ext uri="{FF2B5EF4-FFF2-40B4-BE49-F238E27FC236}">
                <a16:creationId xmlns:a16="http://schemas.microsoft.com/office/drawing/2014/main" id="{4BD9FACB-6A9E-4CD9-A4E1-C921449BF0C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C977A309-CF06-4AA2-8004-42DCC1160B2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
        <p:nvSpPr>
          <p:cNvPr id="15" name="Título 1">
            <a:extLst>
              <a:ext uri="{FF2B5EF4-FFF2-40B4-BE49-F238E27FC236}">
                <a16:creationId xmlns:a16="http://schemas.microsoft.com/office/drawing/2014/main" id="{B31D68BB-E22C-4676-AACC-68C083470D37}"/>
              </a:ext>
            </a:extLst>
          </p:cNvPr>
          <p:cNvSpPr txBox="1">
            <a:spLocks/>
          </p:cNvSpPr>
          <p:nvPr/>
        </p:nvSpPr>
        <p:spPr>
          <a:xfrm>
            <a:off x="1082768" y="1187992"/>
            <a:ext cx="7287509"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Modelos supervisados de Clasificación </a:t>
            </a:r>
          </a:p>
        </p:txBody>
      </p:sp>
    </p:spTree>
    <p:extLst>
      <p:ext uri="{BB962C8B-B14F-4D97-AF65-F5344CB8AC3E}">
        <p14:creationId xmlns:p14="http://schemas.microsoft.com/office/powerpoint/2010/main" val="28425269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27</a:t>
            </a:fld>
            <a:endParaRPr lang="es-ES" dirty="0"/>
          </a:p>
        </p:txBody>
      </p:sp>
      <p:sp>
        <p:nvSpPr>
          <p:cNvPr id="8" name="Título 1"/>
          <p:cNvSpPr>
            <a:spLocks noGrp="1"/>
          </p:cNvSpPr>
          <p:nvPr>
            <p:ph type="title"/>
          </p:nvPr>
        </p:nvSpPr>
        <p:spPr>
          <a:xfrm>
            <a:off x="1080252" y="1238792"/>
            <a:ext cx="3958473" cy="763455"/>
          </a:xfrm>
        </p:spPr>
        <p:txBody>
          <a:bodyPr>
            <a:normAutofit/>
          </a:bodyPr>
          <a:lstStyle/>
          <a:p>
            <a:pPr algn="l"/>
            <a:r>
              <a:rPr lang="es-ES" sz="2400" b="1" dirty="0" err="1"/>
              <a:t>Support</a:t>
            </a:r>
            <a:r>
              <a:rPr lang="es-ES" sz="2400" b="1" dirty="0"/>
              <a:t> Vector Machines</a:t>
            </a:r>
          </a:p>
        </p:txBody>
      </p:sp>
      <p:sp>
        <p:nvSpPr>
          <p:cNvPr id="2" name="Rectángulo 1"/>
          <p:cNvSpPr/>
          <p:nvPr/>
        </p:nvSpPr>
        <p:spPr>
          <a:xfrm>
            <a:off x="459709" y="2052619"/>
            <a:ext cx="5199558" cy="1569660"/>
          </a:xfrm>
          <a:prstGeom prst="rect">
            <a:avLst/>
          </a:prstGeom>
        </p:spPr>
        <p:txBody>
          <a:bodyPr wrap="square">
            <a:spAutoFit/>
          </a:bodyPr>
          <a:lstStyle/>
          <a:p>
            <a:pPr algn="just"/>
            <a:r>
              <a:rPr lang="en-US" sz="1600" b="1" dirty="0">
                <a:solidFill>
                  <a:srgbClr val="0070C0"/>
                </a:solidFill>
                <a:cs typeface="Arial" panose="020B0604020202020204" pitchFamily="34" charset="0"/>
              </a:rPr>
              <a:t>DEFINICIÓN: </a:t>
            </a:r>
            <a:r>
              <a:rPr lang="es-ES" sz="1600" dirty="0">
                <a:cs typeface="Arial" panose="020B0604020202020204" pitchFamily="34" charset="0"/>
              </a:rPr>
              <a:t>el objetivo de SVM es encontrar un hiperplano óptimo de decisión que clasifique los puntos de datos, maximizando el margen entre esta línea y los puntos de muestra cercanos a este hiperplano. </a:t>
            </a:r>
          </a:p>
          <a:p>
            <a:pPr algn="just"/>
            <a:r>
              <a:rPr lang="en-US" sz="1600" b="1" dirty="0">
                <a:solidFill>
                  <a:srgbClr val="0070C0"/>
                </a:solidFill>
                <a:cs typeface="Arial" panose="020B0604020202020204" pitchFamily="34" charset="0"/>
              </a:rPr>
              <a:t>VENTAJAS: </a:t>
            </a:r>
            <a:r>
              <a:rPr lang="en-US" sz="1600" dirty="0">
                <a:cs typeface="Arial" panose="020B0604020202020204" pitchFamily="34" charset="0"/>
              </a:rPr>
              <a:t>Es </a:t>
            </a:r>
            <a:r>
              <a:rPr lang="en-US" sz="1600" dirty="0" err="1">
                <a:cs typeface="Arial" panose="020B0604020202020204" pitchFamily="34" charset="0"/>
              </a:rPr>
              <a:t>eficaz</a:t>
            </a:r>
            <a:r>
              <a:rPr lang="en-US" sz="1600" dirty="0">
                <a:cs typeface="Arial" panose="020B0604020202020204" pitchFamily="34" charset="0"/>
              </a:rPr>
              <a:t> </a:t>
            </a:r>
            <a:r>
              <a:rPr lang="en-US" sz="1600" dirty="0" err="1">
                <a:cs typeface="Arial" panose="020B0604020202020204" pitchFamily="34" charset="0"/>
              </a:rPr>
              <a:t>en</a:t>
            </a:r>
            <a:r>
              <a:rPr lang="en-US" sz="1600" dirty="0">
                <a:cs typeface="Arial" panose="020B0604020202020204" pitchFamily="34" charset="0"/>
              </a:rPr>
              <a:t> </a:t>
            </a:r>
            <a:r>
              <a:rPr lang="en-US" sz="1600" dirty="0" err="1">
                <a:cs typeface="Arial" panose="020B0604020202020204" pitchFamily="34" charset="0"/>
              </a:rPr>
              <a:t>espacios</a:t>
            </a:r>
            <a:r>
              <a:rPr lang="en-US" sz="1600" dirty="0">
                <a:cs typeface="Arial" panose="020B0604020202020204" pitchFamily="34" charset="0"/>
              </a:rPr>
              <a:t> de </a:t>
            </a:r>
            <a:r>
              <a:rPr lang="en-US" sz="1600" dirty="0" err="1">
                <a:cs typeface="Arial" panose="020B0604020202020204" pitchFamily="34" charset="0"/>
              </a:rPr>
              <a:t>grandes</a:t>
            </a:r>
            <a:r>
              <a:rPr lang="en-US" sz="1600" dirty="0">
                <a:cs typeface="Arial" panose="020B0604020202020204" pitchFamily="34" charset="0"/>
              </a:rPr>
              <a:t> </a:t>
            </a:r>
            <a:r>
              <a:rPr lang="en-US" sz="1600" dirty="0" err="1">
                <a:cs typeface="Arial" panose="020B0604020202020204" pitchFamily="34" charset="0"/>
              </a:rPr>
              <a:t>dimensiones</a:t>
            </a:r>
            <a:r>
              <a:rPr lang="en-US" sz="1600" dirty="0">
                <a:cs typeface="Arial" panose="020B0604020202020204" pitchFamily="34" charset="0"/>
              </a:rPr>
              <a:t> y es </a:t>
            </a:r>
            <a:r>
              <a:rPr lang="en-US" sz="1600" dirty="0" err="1">
                <a:cs typeface="Arial" panose="020B0604020202020204" pitchFamily="34" charset="0"/>
              </a:rPr>
              <a:t>eficiente</a:t>
            </a:r>
            <a:r>
              <a:rPr lang="en-US" sz="1600" dirty="0">
                <a:cs typeface="Arial" panose="020B0604020202020204" pitchFamily="34" charset="0"/>
              </a:rPr>
              <a:t> </a:t>
            </a:r>
            <a:r>
              <a:rPr lang="en-US" sz="1600" dirty="0" err="1">
                <a:cs typeface="Arial" panose="020B0604020202020204" pitchFamily="34" charset="0"/>
              </a:rPr>
              <a:t>en</a:t>
            </a:r>
            <a:r>
              <a:rPr lang="en-US" sz="1600" dirty="0">
                <a:cs typeface="Arial" panose="020B0604020202020204" pitchFamily="34" charset="0"/>
              </a:rPr>
              <a:t> </a:t>
            </a:r>
            <a:r>
              <a:rPr lang="en-US" sz="1600" dirty="0" err="1">
                <a:cs typeface="Arial" panose="020B0604020202020204" pitchFamily="34" charset="0"/>
              </a:rPr>
              <a:t>cuanto</a:t>
            </a:r>
            <a:r>
              <a:rPr lang="en-US" sz="1600" dirty="0">
                <a:cs typeface="Arial" panose="020B0604020202020204" pitchFamily="34" charset="0"/>
              </a:rPr>
              <a:t> a la </a:t>
            </a:r>
            <a:r>
              <a:rPr lang="en-US" sz="1600" dirty="0" err="1">
                <a:cs typeface="Arial" panose="020B0604020202020204" pitchFamily="34" charset="0"/>
              </a:rPr>
              <a:t>memoria</a:t>
            </a:r>
            <a:r>
              <a:rPr lang="en-US" sz="1600" dirty="0">
                <a:cs typeface="Arial" panose="020B0604020202020204" pitchFamily="34" charset="0"/>
              </a:rPr>
              <a:t>. </a:t>
            </a:r>
          </a:p>
        </p:txBody>
      </p:sp>
      <p:pic>
        <p:nvPicPr>
          <p:cNvPr id="5124" name="Picture 4" descr="https://miro.medium.com/max/300/0*0o8xIA4k3gXUDCFU.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3941" y="4773767"/>
            <a:ext cx="1974032" cy="194771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s://miro.medium.com/max/300/0*9jEWNXTAao7phK-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643" y="4773767"/>
            <a:ext cx="1987462" cy="1947714"/>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420969" y="3844389"/>
            <a:ext cx="3777158" cy="584775"/>
          </a:xfrm>
          <a:prstGeom prst="rect">
            <a:avLst/>
          </a:prstGeom>
        </p:spPr>
        <p:txBody>
          <a:bodyPr wrap="square">
            <a:spAutoFit/>
          </a:bodyPr>
          <a:lstStyle/>
          <a:p>
            <a:r>
              <a:rPr lang="en-US" sz="1600" b="1" dirty="0">
                <a:solidFill>
                  <a:srgbClr val="0070C0"/>
                </a:solidFill>
                <a:cs typeface="Arial" panose="020B0604020202020204" pitchFamily="34" charset="0"/>
              </a:rPr>
              <a:t>DESVENTAJAS: </a:t>
            </a:r>
            <a:r>
              <a:rPr lang="en-US" sz="1600" dirty="0">
                <a:cs typeface="Arial" panose="020B0604020202020204" pitchFamily="34" charset="0"/>
              </a:rPr>
              <a:t>el </a:t>
            </a:r>
            <a:r>
              <a:rPr lang="en-US" sz="1600" dirty="0" err="1">
                <a:cs typeface="Arial" panose="020B0604020202020204" pitchFamily="34" charset="0"/>
              </a:rPr>
              <a:t>algoritmo</a:t>
            </a:r>
            <a:r>
              <a:rPr lang="en-US" sz="1600" dirty="0">
                <a:cs typeface="Arial" panose="020B0604020202020204" pitchFamily="34" charset="0"/>
              </a:rPr>
              <a:t> no da </a:t>
            </a:r>
            <a:r>
              <a:rPr lang="en-US" sz="1600" dirty="0" err="1">
                <a:cs typeface="Arial" panose="020B0604020202020204" pitchFamily="34" charset="0"/>
              </a:rPr>
              <a:t>buenos</a:t>
            </a:r>
            <a:r>
              <a:rPr lang="en-US" sz="1600" dirty="0">
                <a:cs typeface="Arial" panose="020B0604020202020204" pitchFamily="34" charset="0"/>
              </a:rPr>
              <a:t> </a:t>
            </a:r>
            <a:r>
              <a:rPr lang="en-US" sz="1600" dirty="0" err="1">
                <a:cs typeface="Arial" panose="020B0604020202020204" pitchFamily="34" charset="0"/>
              </a:rPr>
              <a:t>resultados</a:t>
            </a:r>
            <a:r>
              <a:rPr lang="en-US" sz="1600" dirty="0">
                <a:cs typeface="Arial" panose="020B0604020202020204" pitchFamily="34" charset="0"/>
              </a:rPr>
              <a:t> </a:t>
            </a:r>
            <a:r>
              <a:rPr lang="en-US" sz="1600" dirty="0" err="1">
                <a:cs typeface="Arial" panose="020B0604020202020204" pitchFamily="34" charset="0"/>
              </a:rPr>
              <a:t>si</a:t>
            </a:r>
            <a:r>
              <a:rPr lang="en-US" sz="1600" dirty="0">
                <a:cs typeface="Arial" panose="020B0604020202020204" pitchFamily="34" charset="0"/>
              </a:rPr>
              <a:t> </a:t>
            </a:r>
            <a:r>
              <a:rPr lang="en-US" sz="1600" b="1" i="1" dirty="0" err="1">
                <a:cs typeface="Arial" panose="020B0604020202020204" pitchFamily="34" charset="0"/>
              </a:rPr>
              <a:t>características</a:t>
            </a:r>
            <a:r>
              <a:rPr lang="en-US" sz="1600" b="1" i="1" dirty="0">
                <a:cs typeface="Arial" panose="020B0604020202020204" pitchFamily="34" charset="0"/>
              </a:rPr>
              <a:t>&gt;</a:t>
            </a:r>
            <a:r>
              <a:rPr lang="en-US" sz="1600" b="1" i="1" dirty="0" err="1">
                <a:cs typeface="Arial" panose="020B0604020202020204" pitchFamily="34" charset="0"/>
              </a:rPr>
              <a:t>muestras</a:t>
            </a:r>
            <a:r>
              <a:rPr lang="en-US" sz="1600" b="1" dirty="0">
                <a:cs typeface="Arial" panose="020B0604020202020204" pitchFamily="34" charset="0"/>
              </a:rPr>
              <a:t>.</a:t>
            </a:r>
          </a:p>
        </p:txBody>
      </p:sp>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30370" y="2287191"/>
            <a:ext cx="2712560" cy="1335088"/>
          </a:xfrm>
          <a:prstGeom prst="rect">
            <a:avLst/>
          </a:prstGeom>
        </p:spPr>
      </p:pic>
      <p:pic>
        <p:nvPicPr>
          <p:cNvPr id="12" name="Imagen 1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79509" y="4016460"/>
            <a:ext cx="2963421" cy="2202243"/>
          </a:xfrm>
          <a:prstGeom prst="rect">
            <a:avLst/>
          </a:prstGeom>
        </p:spPr>
      </p:pic>
      <p:sp>
        <p:nvSpPr>
          <p:cNvPr id="15" name="Elipse 14">
            <a:extLst>
              <a:ext uri="{FF2B5EF4-FFF2-40B4-BE49-F238E27FC236}">
                <a16:creationId xmlns:a16="http://schemas.microsoft.com/office/drawing/2014/main" id="{F144DE54-B5F7-4B7E-BC10-E915E04AF01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6" name="Conector recto 15">
            <a:extLst>
              <a:ext uri="{FF2B5EF4-FFF2-40B4-BE49-F238E27FC236}">
                <a16:creationId xmlns:a16="http://schemas.microsoft.com/office/drawing/2014/main" id="{BD94D5C7-24B6-44D8-84DC-C633618B7A16}"/>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7" name="Imagen 16">
            <a:extLst>
              <a:ext uri="{FF2B5EF4-FFF2-40B4-BE49-F238E27FC236}">
                <a16:creationId xmlns:a16="http://schemas.microsoft.com/office/drawing/2014/main" id="{25BE8455-C02C-4208-8AC2-40698BB61C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1121344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28</a:t>
            </a:fld>
            <a:endParaRPr lang="es-ES"/>
          </a:p>
        </p:txBody>
      </p:sp>
      <p:sp>
        <p:nvSpPr>
          <p:cNvPr id="17" name="Rectángulo 16"/>
          <p:cNvSpPr/>
          <p:nvPr/>
        </p:nvSpPr>
        <p:spPr>
          <a:xfrm>
            <a:off x="1080252" y="2247474"/>
            <a:ext cx="8386804" cy="830997"/>
          </a:xfrm>
          <a:prstGeom prst="rect">
            <a:avLst/>
          </a:prstGeom>
        </p:spPr>
        <p:txBody>
          <a:bodyPr wrap="square">
            <a:spAutoFit/>
          </a:bodyPr>
          <a:lstStyle/>
          <a:p>
            <a:r>
              <a:rPr lang="en-US" sz="1600" b="1" dirty="0"/>
              <a:t>SVM kernels:</a:t>
            </a:r>
            <a:r>
              <a:rPr lang="en-US" sz="1600" dirty="0"/>
              <a:t> </a:t>
            </a:r>
            <a:r>
              <a:rPr lang="en-US" sz="1600" dirty="0" err="1"/>
              <a:t>método</a:t>
            </a:r>
            <a:r>
              <a:rPr lang="en-US" sz="1600" dirty="0"/>
              <a:t> de </a:t>
            </a:r>
            <a:r>
              <a:rPr lang="en-US" sz="1600" dirty="0" err="1"/>
              <a:t>análisis</a:t>
            </a:r>
            <a:r>
              <a:rPr lang="en-US" sz="1600" dirty="0"/>
              <a:t> de </a:t>
            </a:r>
            <a:r>
              <a:rPr lang="en-US" sz="1600" dirty="0" err="1"/>
              <a:t>patrones</a:t>
            </a:r>
            <a:r>
              <a:rPr lang="en-US" sz="1600" dirty="0"/>
              <a:t>.</a:t>
            </a:r>
            <a:r>
              <a:rPr lang="en-US" sz="1600" b="1" dirty="0"/>
              <a:t> </a:t>
            </a:r>
          </a:p>
          <a:p>
            <a:pPr marL="742950" lvl="1" indent="-285750">
              <a:buFont typeface="Arial" panose="020B0604020202020204" pitchFamily="34" charset="0"/>
              <a:buChar char="•"/>
            </a:pPr>
            <a:r>
              <a:rPr lang="es-ES" sz="1600" dirty="0"/>
              <a:t>Curvas no lineales de separación</a:t>
            </a:r>
          </a:p>
          <a:p>
            <a:pPr marL="742950" lvl="1" indent="-285750">
              <a:buFont typeface="Arial" panose="020B0604020202020204" pitchFamily="34" charset="0"/>
              <a:buChar char="•"/>
            </a:pPr>
            <a:r>
              <a:rPr lang="es-ES" sz="1600" dirty="0"/>
              <a:t>Casos donde los conjuntos de datos no pueden ser completamente separados.</a:t>
            </a:r>
            <a:endParaRPr lang="en-US" sz="1600" dirty="0"/>
          </a:p>
        </p:txBody>
      </p:sp>
      <p:sp>
        <p:nvSpPr>
          <p:cNvPr id="5" name="CuadroTexto 4"/>
          <p:cNvSpPr txBox="1"/>
          <p:nvPr/>
        </p:nvSpPr>
        <p:spPr>
          <a:xfrm>
            <a:off x="1038225" y="1768068"/>
            <a:ext cx="7477125" cy="369332"/>
          </a:xfrm>
          <a:prstGeom prst="rect">
            <a:avLst/>
          </a:prstGeom>
          <a:noFill/>
        </p:spPr>
        <p:txBody>
          <a:bodyPr wrap="square" rtlCol="0">
            <a:spAutoFit/>
          </a:bodyPr>
          <a:lstStyle/>
          <a:p>
            <a:r>
              <a:rPr lang="en-US" b="1" dirty="0">
                <a:solidFill>
                  <a:srgbClr val="006DA5"/>
                </a:solidFill>
              </a:rPr>
              <a:t>¿Pero </a:t>
            </a:r>
            <a:r>
              <a:rPr lang="en-US" b="1" dirty="0" err="1">
                <a:solidFill>
                  <a:srgbClr val="006DA5"/>
                </a:solidFill>
              </a:rPr>
              <a:t>qué</a:t>
            </a:r>
            <a:r>
              <a:rPr lang="en-US" b="1" dirty="0">
                <a:solidFill>
                  <a:srgbClr val="006DA5"/>
                </a:solidFill>
              </a:rPr>
              <a:t> </a:t>
            </a:r>
            <a:r>
              <a:rPr lang="en-US" b="1" dirty="0" err="1">
                <a:solidFill>
                  <a:srgbClr val="006DA5"/>
                </a:solidFill>
              </a:rPr>
              <a:t>pasa</a:t>
            </a:r>
            <a:r>
              <a:rPr lang="en-US" b="1" dirty="0">
                <a:solidFill>
                  <a:srgbClr val="006DA5"/>
                </a:solidFill>
              </a:rPr>
              <a:t> </a:t>
            </a:r>
            <a:r>
              <a:rPr lang="en-US" b="1" dirty="0" err="1">
                <a:solidFill>
                  <a:srgbClr val="006DA5"/>
                </a:solidFill>
              </a:rPr>
              <a:t>cuando</a:t>
            </a:r>
            <a:r>
              <a:rPr lang="en-US" b="1" dirty="0">
                <a:solidFill>
                  <a:srgbClr val="006DA5"/>
                </a:solidFill>
              </a:rPr>
              <a:t> </a:t>
            </a:r>
            <a:r>
              <a:rPr lang="en-US" b="1" dirty="0" err="1">
                <a:solidFill>
                  <a:srgbClr val="006DA5"/>
                </a:solidFill>
              </a:rPr>
              <a:t>los</a:t>
            </a:r>
            <a:r>
              <a:rPr lang="en-US" b="1" dirty="0">
                <a:solidFill>
                  <a:srgbClr val="006DA5"/>
                </a:solidFill>
              </a:rPr>
              <a:t> </a:t>
            </a:r>
            <a:r>
              <a:rPr lang="en-US" b="1" dirty="0" err="1">
                <a:solidFill>
                  <a:srgbClr val="006DA5"/>
                </a:solidFill>
              </a:rPr>
              <a:t>datos</a:t>
            </a:r>
            <a:r>
              <a:rPr lang="en-US" b="1" dirty="0">
                <a:solidFill>
                  <a:srgbClr val="006DA5"/>
                </a:solidFill>
              </a:rPr>
              <a:t> no son </a:t>
            </a:r>
            <a:r>
              <a:rPr lang="en-US" b="1" dirty="0" err="1">
                <a:solidFill>
                  <a:srgbClr val="006DA5"/>
                </a:solidFill>
              </a:rPr>
              <a:t>separables</a:t>
            </a:r>
            <a:r>
              <a:rPr lang="en-US" b="1" dirty="0">
                <a:solidFill>
                  <a:srgbClr val="006DA5"/>
                </a:solidFill>
              </a:rPr>
              <a:t> </a:t>
            </a:r>
            <a:r>
              <a:rPr lang="en-US" b="1" dirty="0" err="1">
                <a:solidFill>
                  <a:srgbClr val="006DA5"/>
                </a:solidFill>
              </a:rPr>
              <a:t>linealmente</a:t>
            </a:r>
            <a:r>
              <a:rPr lang="en-US" b="1" dirty="0">
                <a:solidFill>
                  <a:srgbClr val="006DA5"/>
                </a:solidFill>
              </a:rPr>
              <a:t>?</a:t>
            </a:r>
          </a:p>
        </p:txBody>
      </p:sp>
      <p:pic>
        <p:nvPicPr>
          <p:cNvPr id="25" name="Picture 12" descr="https://miro.medium.com/max/720/0*nW5lxj8YmVW59-Fd.png"/>
          <p:cNvPicPr>
            <a:picLocks noChangeAspect="1" noChangeArrowheads="1"/>
          </p:cNvPicPr>
          <p:nvPr/>
        </p:nvPicPr>
        <p:blipFill rotWithShape="1">
          <a:blip r:embed="rId3">
            <a:extLst>
              <a:ext uri="{28A0092B-C50C-407E-A947-70E740481C1C}">
                <a14:useLocalDpi xmlns:a14="http://schemas.microsoft.com/office/drawing/2010/main" val="0"/>
              </a:ext>
            </a:extLst>
          </a:blip>
          <a:srcRect t="48550"/>
          <a:stretch/>
        </p:blipFill>
        <p:spPr bwMode="auto">
          <a:xfrm>
            <a:off x="3182112" y="3299236"/>
            <a:ext cx="5293560" cy="204267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miro.medium.com/max/1418/1*ZpkLQf2FNfzfH4HXeMw4MQ.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5675" b="7753"/>
          <a:stretch/>
        </p:blipFill>
        <p:spPr bwMode="auto">
          <a:xfrm>
            <a:off x="3774167" y="5187949"/>
            <a:ext cx="4333725" cy="1587501"/>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9546" y="3411081"/>
            <a:ext cx="3064336" cy="3064336"/>
          </a:xfrm>
          <a:prstGeom prst="rect">
            <a:avLst/>
          </a:prstGeom>
        </p:spPr>
      </p:pic>
      <p:sp>
        <p:nvSpPr>
          <p:cNvPr id="18" name="Título 1">
            <a:extLst>
              <a:ext uri="{FF2B5EF4-FFF2-40B4-BE49-F238E27FC236}">
                <a16:creationId xmlns:a16="http://schemas.microsoft.com/office/drawing/2014/main" id="{E238A19E-A9FF-4981-BF55-2FFD01CC6808}"/>
              </a:ext>
            </a:extLst>
          </p:cNvPr>
          <p:cNvSpPr>
            <a:spLocks noGrp="1"/>
          </p:cNvSpPr>
          <p:nvPr>
            <p:ph type="title"/>
          </p:nvPr>
        </p:nvSpPr>
        <p:spPr>
          <a:xfrm>
            <a:off x="1080252" y="1238792"/>
            <a:ext cx="3958473" cy="763455"/>
          </a:xfrm>
        </p:spPr>
        <p:txBody>
          <a:bodyPr>
            <a:normAutofit/>
          </a:bodyPr>
          <a:lstStyle/>
          <a:p>
            <a:pPr algn="l"/>
            <a:r>
              <a:rPr lang="es-ES" sz="2400" b="1" dirty="0" err="1"/>
              <a:t>Support</a:t>
            </a:r>
            <a:r>
              <a:rPr lang="es-ES" sz="2400" b="1" dirty="0"/>
              <a:t> Vector Machines</a:t>
            </a:r>
          </a:p>
        </p:txBody>
      </p:sp>
      <p:sp>
        <p:nvSpPr>
          <p:cNvPr id="19" name="Elipse 18">
            <a:extLst>
              <a:ext uri="{FF2B5EF4-FFF2-40B4-BE49-F238E27FC236}">
                <a16:creationId xmlns:a16="http://schemas.microsoft.com/office/drawing/2014/main" id="{9862A7DC-44AB-4EE4-9865-9A15A37AAA5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Conector recto 19">
            <a:extLst>
              <a:ext uri="{FF2B5EF4-FFF2-40B4-BE49-F238E27FC236}">
                <a16:creationId xmlns:a16="http://schemas.microsoft.com/office/drawing/2014/main" id="{571A5624-30B6-452E-B6F9-57EE90F74CEB}"/>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1" name="Imagen 20">
            <a:extLst>
              <a:ext uri="{FF2B5EF4-FFF2-40B4-BE49-F238E27FC236}">
                <a16:creationId xmlns:a16="http://schemas.microsoft.com/office/drawing/2014/main" id="{DAC36724-1ACB-4917-A8CB-BB4F53B2D5C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147840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29</a:t>
            </a:fld>
            <a:endParaRPr lang="es-ES" dirty="0"/>
          </a:p>
        </p:txBody>
      </p:sp>
      <p:sp>
        <p:nvSpPr>
          <p:cNvPr id="8" name="Título 1"/>
          <p:cNvSpPr>
            <a:spLocks noGrp="1"/>
          </p:cNvSpPr>
          <p:nvPr>
            <p:ph type="title"/>
          </p:nvPr>
        </p:nvSpPr>
        <p:spPr>
          <a:xfrm>
            <a:off x="1080252" y="1238792"/>
            <a:ext cx="3958473" cy="763455"/>
          </a:xfrm>
        </p:spPr>
        <p:txBody>
          <a:bodyPr>
            <a:normAutofit/>
          </a:bodyPr>
          <a:lstStyle/>
          <a:p>
            <a:pPr algn="l"/>
            <a:r>
              <a:rPr lang="es-ES" sz="2400" b="1" dirty="0"/>
              <a:t>K-NN</a:t>
            </a:r>
          </a:p>
        </p:txBody>
      </p:sp>
      <p:sp>
        <p:nvSpPr>
          <p:cNvPr id="2" name="Rectángulo 1"/>
          <p:cNvSpPr/>
          <p:nvPr/>
        </p:nvSpPr>
        <p:spPr>
          <a:xfrm>
            <a:off x="450240" y="2079778"/>
            <a:ext cx="4588486" cy="3539430"/>
          </a:xfrm>
          <a:prstGeom prst="rect">
            <a:avLst/>
          </a:prstGeom>
        </p:spPr>
        <p:txBody>
          <a:bodyPr wrap="square">
            <a:spAutoFit/>
          </a:bodyPr>
          <a:lstStyle/>
          <a:p>
            <a:pPr algn="just"/>
            <a:r>
              <a:rPr lang="en-US" sz="1600" b="1" dirty="0">
                <a:solidFill>
                  <a:srgbClr val="0070C0"/>
                </a:solidFill>
                <a:cs typeface="Arial" panose="020B0604020202020204" pitchFamily="34" charset="0"/>
              </a:rPr>
              <a:t>DEFINICIÓN </a:t>
            </a:r>
            <a:r>
              <a:rPr lang="en-US" sz="1600" dirty="0"/>
              <a:t>: La </a:t>
            </a:r>
            <a:r>
              <a:rPr lang="en-US" sz="1600" dirty="0" err="1"/>
              <a:t>clasificación</a:t>
            </a:r>
            <a:r>
              <a:rPr lang="en-US" sz="1600" dirty="0"/>
              <a:t> se </a:t>
            </a:r>
            <a:r>
              <a:rPr lang="en-US" sz="1600" dirty="0" err="1"/>
              <a:t>calcula</a:t>
            </a:r>
            <a:r>
              <a:rPr lang="en-US" sz="1600" dirty="0"/>
              <a:t> a </a:t>
            </a:r>
            <a:r>
              <a:rPr lang="en-US" sz="1600" dirty="0" err="1"/>
              <a:t>partir</a:t>
            </a:r>
            <a:r>
              <a:rPr lang="en-US" sz="1600" dirty="0"/>
              <a:t> de la </a:t>
            </a:r>
            <a:r>
              <a:rPr lang="en-US" sz="1600" dirty="0" err="1"/>
              <a:t>mayoría</a:t>
            </a:r>
            <a:r>
              <a:rPr lang="en-US" sz="1600" dirty="0"/>
              <a:t> simple de </a:t>
            </a:r>
            <a:r>
              <a:rPr lang="en-US" sz="1600" dirty="0" err="1"/>
              <a:t>los</a:t>
            </a:r>
            <a:r>
              <a:rPr lang="en-US" sz="1600" dirty="0"/>
              <a:t> </a:t>
            </a:r>
            <a:r>
              <a:rPr lang="en-US" sz="1600" dirty="0" err="1"/>
              <a:t>votos</a:t>
            </a:r>
            <a:r>
              <a:rPr lang="en-US" sz="1600" dirty="0"/>
              <a:t> de </a:t>
            </a:r>
            <a:r>
              <a:rPr lang="en-US" sz="1600" dirty="0" err="1"/>
              <a:t>los</a:t>
            </a:r>
            <a:r>
              <a:rPr lang="en-US" sz="1600" dirty="0"/>
              <a:t> k </a:t>
            </a:r>
            <a:r>
              <a:rPr lang="en-US" sz="1600" dirty="0" err="1"/>
              <a:t>vecinos</a:t>
            </a:r>
            <a:r>
              <a:rPr lang="en-US" sz="1600" dirty="0"/>
              <a:t> </a:t>
            </a:r>
            <a:r>
              <a:rPr lang="en-US" sz="1600" dirty="0" err="1"/>
              <a:t>más</a:t>
            </a:r>
            <a:r>
              <a:rPr lang="en-US" sz="1600" dirty="0"/>
              <a:t> </a:t>
            </a:r>
            <a:r>
              <a:rPr lang="en-US" sz="1600" dirty="0" err="1"/>
              <a:t>cercanos</a:t>
            </a:r>
            <a:r>
              <a:rPr lang="en-US" sz="1600" dirty="0"/>
              <a:t> de </a:t>
            </a:r>
            <a:r>
              <a:rPr lang="en-US" sz="1600" dirty="0" err="1"/>
              <a:t>cada</a:t>
            </a:r>
            <a:r>
              <a:rPr lang="en-US" sz="1600" dirty="0"/>
              <a:t> punto, es </a:t>
            </a:r>
            <a:r>
              <a:rPr lang="en-US" sz="1600" dirty="0" err="1"/>
              <a:t>decir</a:t>
            </a:r>
            <a:r>
              <a:rPr lang="en-US" sz="1600" dirty="0"/>
              <a:t>, se </a:t>
            </a:r>
            <a:r>
              <a:rPr lang="en-US" sz="1600" dirty="0" err="1"/>
              <a:t>basa</a:t>
            </a:r>
            <a:r>
              <a:rPr lang="en-US" sz="1600" dirty="0"/>
              <a:t> </a:t>
            </a:r>
            <a:r>
              <a:rPr lang="en-US" sz="1600" dirty="0" err="1"/>
              <a:t>en</a:t>
            </a:r>
            <a:r>
              <a:rPr lang="en-US" sz="1600" dirty="0"/>
              <a:t> </a:t>
            </a:r>
            <a:r>
              <a:rPr lang="en-US" sz="1600" dirty="0" err="1"/>
              <a:t>como</a:t>
            </a:r>
            <a:r>
              <a:rPr lang="en-US" sz="1600" dirty="0"/>
              <a:t> </a:t>
            </a:r>
            <a:r>
              <a:rPr lang="en-US" sz="1600" dirty="0" err="1"/>
              <a:t>están</a:t>
            </a:r>
            <a:r>
              <a:rPr lang="en-US" sz="1600" dirty="0"/>
              <a:t> </a:t>
            </a:r>
            <a:r>
              <a:rPr lang="en-US" sz="1600" dirty="0" err="1"/>
              <a:t>clasificados</a:t>
            </a:r>
            <a:r>
              <a:rPr lang="en-US" sz="1600" dirty="0"/>
              <a:t> sus </a:t>
            </a:r>
            <a:r>
              <a:rPr lang="en-US" sz="1600" dirty="0" err="1"/>
              <a:t>vecinos</a:t>
            </a:r>
            <a:r>
              <a:rPr lang="en-US" sz="1600" dirty="0"/>
              <a:t>. </a:t>
            </a:r>
          </a:p>
          <a:p>
            <a:pPr algn="just"/>
            <a:endParaRPr lang="en-US" sz="1600" dirty="0"/>
          </a:p>
          <a:p>
            <a:pPr algn="just"/>
            <a:r>
              <a:rPr lang="en-US" sz="1600" b="1" dirty="0">
                <a:solidFill>
                  <a:srgbClr val="0070C0"/>
                </a:solidFill>
                <a:cs typeface="Arial" panose="020B0604020202020204" pitchFamily="34" charset="0"/>
              </a:rPr>
              <a:t>VENTAJAS </a:t>
            </a:r>
            <a:r>
              <a:rPr lang="en-US" sz="1600" dirty="0"/>
              <a:t>: Este </a:t>
            </a:r>
            <a:r>
              <a:rPr lang="en-US" sz="1600" dirty="0" err="1"/>
              <a:t>algoritmo</a:t>
            </a:r>
            <a:r>
              <a:rPr lang="en-US" sz="1600" dirty="0"/>
              <a:t> es simple de </a:t>
            </a:r>
            <a:r>
              <a:rPr lang="en-US" sz="1600" dirty="0" err="1"/>
              <a:t>implementar</a:t>
            </a:r>
            <a:r>
              <a:rPr lang="en-US" sz="1600" dirty="0"/>
              <a:t>, </a:t>
            </a:r>
            <a:r>
              <a:rPr lang="en-US" sz="1600" dirty="0" err="1"/>
              <a:t>robusto</a:t>
            </a:r>
            <a:r>
              <a:rPr lang="en-US" sz="1600" dirty="0"/>
              <a:t> a los </a:t>
            </a:r>
            <a:r>
              <a:rPr lang="en-US" sz="1600" dirty="0" err="1"/>
              <a:t>datos</a:t>
            </a:r>
            <a:r>
              <a:rPr lang="en-US" sz="1600" dirty="0"/>
              <a:t> de </a:t>
            </a:r>
            <a:r>
              <a:rPr lang="en-US" sz="1600" dirty="0" err="1"/>
              <a:t>entrenamiento</a:t>
            </a:r>
            <a:r>
              <a:rPr lang="en-US" sz="1600" dirty="0"/>
              <a:t> </a:t>
            </a:r>
            <a:r>
              <a:rPr lang="en-US" sz="1600" dirty="0" err="1"/>
              <a:t>ruidosos</a:t>
            </a:r>
            <a:r>
              <a:rPr lang="en-US" sz="1600" dirty="0"/>
              <a:t>, y </a:t>
            </a:r>
            <a:r>
              <a:rPr lang="en-US" sz="1600" dirty="0" err="1"/>
              <a:t>efectivo</a:t>
            </a:r>
            <a:r>
              <a:rPr lang="en-US" sz="1600" dirty="0"/>
              <a:t> </a:t>
            </a:r>
            <a:r>
              <a:rPr lang="en-US" sz="1600" dirty="0" err="1"/>
              <a:t>si</a:t>
            </a:r>
            <a:r>
              <a:rPr lang="en-US" sz="1600" dirty="0"/>
              <a:t> los </a:t>
            </a:r>
            <a:r>
              <a:rPr lang="en-US" sz="1600" dirty="0" err="1"/>
              <a:t>datos</a:t>
            </a:r>
            <a:r>
              <a:rPr lang="en-US" sz="1600" dirty="0"/>
              <a:t> de </a:t>
            </a:r>
            <a:r>
              <a:rPr lang="en-US" sz="1600" dirty="0" err="1"/>
              <a:t>entrenamiento</a:t>
            </a:r>
            <a:r>
              <a:rPr lang="en-US" sz="1600" dirty="0"/>
              <a:t> son </a:t>
            </a:r>
            <a:r>
              <a:rPr lang="en-US" sz="1600" dirty="0" err="1"/>
              <a:t>pequeños</a:t>
            </a:r>
            <a:r>
              <a:rPr lang="en-US" sz="1600" dirty="0"/>
              <a:t> y sin </a:t>
            </a:r>
            <a:r>
              <a:rPr lang="en-US" sz="1600" dirty="0" err="1"/>
              <a:t>muchas</a:t>
            </a:r>
            <a:r>
              <a:rPr lang="en-US" sz="1600" dirty="0"/>
              <a:t> </a:t>
            </a:r>
            <a:r>
              <a:rPr lang="en-US" sz="1600" dirty="0" err="1"/>
              <a:t>dimensiones</a:t>
            </a:r>
            <a:r>
              <a:rPr lang="en-US" sz="1600" dirty="0"/>
              <a:t>.</a:t>
            </a:r>
          </a:p>
          <a:p>
            <a:pPr algn="just"/>
            <a:endParaRPr lang="en-US" sz="1600" dirty="0"/>
          </a:p>
          <a:p>
            <a:pPr algn="just"/>
            <a:r>
              <a:rPr lang="en-US" sz="1600" b="1" dirty="0">
                <a:solidFill>
                  <a:srgbClr val="0070C0"/>
                </a:solidFill>
                <a:cs typeface="Arial" panose="020B0604020202020204" pitchFamily="34" charset="0"/>
              </a:rPr>
              <a:t>DESVENTAJAS </a:t>
            </a:r>
            <a:r>
              <a:rPr lang="en-US" sz="1600" dirty="0"/>
              <a:t>: La </a:t>
            </a:r>
            <a:r>
              <a:rPr lang="en-US" sz="1600" dirty="0" err="1"/>
              <a:t>necesidad</a:t>
            </a:r>
            <a:r>
              <a:rPr lang="en-US" sz="1600" dirty="0"/>
              <a:t> de </a:t>
            </a:r>
            <a:r>
              <a:rPr lang="en-US" sz="1600" dirty="0" err="1"/>
              <a:t>determinar</a:t>
            </a:r>
            <a:r>
              <a:rPr lang="en-US" sz="1600" dirty="0"/>
              <a:t> el valor de K y el </a:t>
            </a:r>
            <a:r>
              <a:rPr lang="en-US" sz="1600" dirty="0" err="1"/>
              <a:t>costo</a:t>
            </a:r>
            <a:r>
              <a:rPr lang="en-US" sz="1600" dirty="0"/>
              <a:t> del </a:t>
            </a:r>
            <a:r>
              <a:rPr lang="en-US" sz="1600" dirty="0" err="1"/>
              <a:t>cálculo</a:t>
            </a:r>
            <a:r>
              <a:rPr lang="en-US" sz="1600" dirty="0"/>
              <a:t> es alto </a:t>
            </a:r>
            <a:r>
              <a:rPr lang="en-US" sz="1600" dirty="0" err="1"/>
              <a:t>ya</a:t>
            </a:r>
            <a:r>
              <a:rPr lang="en-US" sz="1600" dirty="0"/>
              <a:t> que </a:t>
            </a:r>
            <a:r>
              <a:rPr lang="en-US" sz="1600" dirty="0" err="1"/>
              <a:t>necesita</a:t>
            </a:r>
            <a:r>
              <a:rPr lang="en-US" sz="1600" dirty="0"/>
              <a:t> </a:t>
            </a:r>
            <a:r>
              <a:rPr lang="en-US" sz="1600" dirty="0" err="1"/>
              <a:t>calcular</a:t>
            </a:r>
            <a:r>
              <a:rPr lang="en-US" sz="1600" dirty="0"/>
              <a:t> la </a:t>
            </a:r>
            <a:r>
              <a:rPr lang="en-US" sz="1600" dirty="0" err="1"/>
              <a:t>distancia</a:t>
            </a:r>
            <a:r>
              <a:rPr lang="en-US" sz="1600" dirty="0"/>
              <a:t> </a:t>
            </a:r>
            <a:r>
              <a:rPr lang="en-US" sz="1600" dirty="0" err="1"/>
              <a:t>euclídea</a:t>
            </a:r>
            <a:r>
              <a:rPr lang="en-US" sz="1600" dirty="0"/>
              <a:t> de </a:t>
            </a:r>
            <a:r>
              <a:rPr lang="en-US" sz="1600" dirty="0" err="1"/>
              <a:t>cada</a:t>
            </a:r>
            <a:r>
              <a:rPr lang="en-US" sz="1600" dirty="0"/>
              <a:t> </a:t>
            </a:r>
            <a:r>
              <a:rPr lang="en-US" sz="1600" dirty="0" err="1"/>
              <a:t>instancia</a:t>
            </a:r>
            <a:r>
              <a:rPr lang="en-US" sz="1600" dirty="0"/>
              <a:t> a </a:t>
            </a:r>
            <a:r>
              <a:rPr lang="en-US" sz="1600" dirty="0" err="1"/>
              <a:t>todas</a:t>
            </a:r>
            <a:r>
              <a:rPr lang="en-US" sz="1600" dirty="0"/>
              <a:t> las </a:t>
            </a:r>
            <a:r>
              <a:rPr lang="en-US" sz="1600" dirty="0" err="1"/>
              <a:t>muestras</a:t>
            </a:r>
            <a:r>
              <a:rPr lang="en-US" sz="1600" dirty="0"/>
              <a:t> de </a:t>
            </a:r>
            <a:r>
              <a:rPr lang="en-US" sz="1600" dirty="0" err="1"/>
              <a:t>entrenamiento</a:t>
            </a:r>
            <a:r>
              <a:rPr lang="en-US" sz="1600" dirty="0"/>
              <a:t>.</a:t>
            </a:r>
          </a:p>
        </p:txBody>
      </p:sp>
      <p:pic>
        <p:nvPicPr>
          <p:cNvPr id="3" name="Imagen 2"/>
          <p:cNvPicPr>
            <a:picLocks noChangeAspect="1"/>
          </p:cNvPicPr>
          <p:nvPr/>
        </p:nvPicPr>
        <p:blipFill rotWithShape="1">
          <a:blip r:embed="rId3"/>
          <a:srcRect b="2179"/>
          <a:stretch/>
        </p:blipFill>
        <p:spPr>
          <a:xfrm>
            <a:off x="5246634" y="2123178"/>
            <a:ext cx="3447127" cy="2468388"/>
          </a:xfrm>
          <a:prstGeom prst="rect">
            <a:avLst/>
          </a:prstGeom>
        </p:spPr>
      </p:pic>
      <p:sp>
        <p:nvSpPr>
          <p:cNvPr id="11" name="CuadroTexto 10"/>
          <p:cNvSpPr txBox="1"/>
          <p:nvPr/>
        </p:nvSpPr>
        <p:spPr>
          <a:xfrm>
            <a:off x="5473700" y="4827629"/>
            <a:ext cx="3835400" cy="646331"/>
          </a:xfrm>
          <a:prstGeom prst="rect">
            <a:avLst/>
          </a:prstGeom>
          <a:noFill/>
        </p:spPr>
        <p:txBody>
          <a:bodyPr wrap="square" rtlCol="0">
            <a:spAutoFit/>
          </a:bodyPr>
          <a:lstStyle/>
          <a:p>
            <a:r>
              <a:rPr lang="en-US" dirty="0"/>
              <a:t>K ↓, </a:t>
            </a:r>
            <a:r>
              <a:rPr lang="en-US" dirty="0" err="1"/>
              <a:t>sesgo</a:t>
            </a:r>
            <a:r>
              <a:rPr lang="en-US" dirty="0"/>
              <a:t> </a:t>
            </a:r>
            <a:r>
              <a:rPr lang="en-US" dirty="0" err="1"/>
              <a:t>tendrá</a:t>
            </a:r>
            <a:r>
              <a:rPr lang="en-US" dirty="0"/>
              <a:t> mucho </a:t>
            </a:r>
            <a:r>
              <a:rPr lang="en-US" dirty="0" err="1"/>
              <a:t>ruido</a:t>
            </a:r>
            <a:r>
              <a:rPr lang="en-US" dirty="0"/>
              <a:t>.</a:t>
            </a:r>
          </a:p>
          <a:p>
            <a:r>
              <a:rPr lang="en-US" dirty="0"/>
              <a:t>K ↑, </a:t>
            </a:r>
            <a:r>
              <a:rPr lang="en-US" dirty="0" err="1"/>
              <a:t>tiempo</a:t>
            </a:r>
            <a:r>
              <a:rPr lang="en-US" dirty="0"/>
              <a:t> </a:t>
            </a:r>
            <a:r>
              <a:rPr lang="en-US" dirty="0" err="1"/>
              <a:t>computación</a:t>
            </a:r>
            <a:r>
              <a:rPr lang="en-US" dirty="0"/>
              <a:t> </a:t>
            </a:r>
            <a:r>
              <a:rPr lang="en-US" dirty="0" err="1"/>
              <a:t>muy</a:t>
            </a:r>
            <a:r>
              <a:rPr lang="en-US" dirty="0"/>
              <a:t> alto. </a:t>
            </a:r>
          </a:p>
        </p:txBody>
      </p:sp>
      <p:sp>
        <p:nvSpPr>
          <p:cNvPr id="13" name="Elipse 12">
            <a:extLst>
              <a:ext uri="{FF2B5EF4-FFF2-40B4-BE49-F238E27FC236}">
                <a16:creationId xmlns:a16="http://schemas.microsoft.com/office/drawing/2014/main" id="{519EAE4F-5939-456D-9A90-E860363F7D8F}"/>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4" name="Conector recto 13">
            <a:extLst>
              <a:ext uri="{FF2B5EF4-FFF2-40B4-BE49-F238E27FC236}">
                <a16:creationId xmlns:a16="http://schemas.microsoft.com/office/drawing/2014/main" id="{82A3E83D-8733-4846-A2DE-13A830AA8A7A}"/>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5" name="Imagen 14">
            <a:extLst>
              <a:ext uri="{FF2B5EF4-FFF2-40B4-BE49-F238E27FC236}">
                <a16:creationId xmlns:a16="http://schemas.microsoft.com/office/drawing/2014/main" id="{9923FC0A-FAA6-4415-9275-0B67D8001B1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6925585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a:t>
            </a:fld>
            <a:endParaRPr lang="es-ES"/>
          </a:p>
        </p:txBody>
      </p:sp>
      <p:sp>
        <p:nvSpPr>
          <p:cNvPr id="8" name="Elipse 7">
            <a:extLst>
              <a:ext uri="{FF2B5EF4-FFF2-40B4-BE49-F238E27FC236}">
                <a16:creationId xmlns:a16="http://schemas.microsoft.com/office/drawing/2014/main" id="{DE5D8FC2-8806-4ECD-ABDD-012187B8BA9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9" name="Imagen 8">
            <a:extLst>
              <a:ext uri="{FF2B5EF4-FFF2-40B4-BE49-F238E27FC236}">
                <a16:creationId xmlns:a16="http://schemas.microsoft.com/office/drawing/2014/main" id="{56629E3A-F2E9-4694-AD9A-70D0C8BCE6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2607" y="1259257"/>
            <a:ext cx="553521" cy="553521"/>
          </a:xfrm>
          <a:prstGeom prst="rect">
            <a:avLst/>
          </a:prstGeom>
        </p:spPr>
      </p:pic>
      <p:sp>
        <p:nvSpPr>
          <p:cNvPr id="10" name="Título 1">
            <a:extLst>
              <a:ext uri="{FF2B5EF4-FFF2-40B4-BE49-F238E27FC236}">
                <a16:creationId xmlns:a16="http://schemas.microsoft.com/office/drawing/2014/main" id="{1B73B667-3426-4589-9A97-04FA2A8D9B10}"/>
              </a:ext>
            </a:extLst>
          </p:cNvPr>
          <p:cNvSpPr txBox="1">
            <a:spLocks/>
          </p:cNvSpPr>
          <p:nvPr/>
        </p:nvSpPr>
        <p:spPr>
          <a:xfrm>
            <a:off x="1044392" y="1198152"/>
            <a:ext cx="458460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Objetivos de la sesión</a:t>
            </a:r>
          </a:p>
        </p:txBody>
      </p:sp>
      <p:cxnSp>
        <p:nvCxnSpPr>
          <p:cNvPr id="11" name="Conector recto 10">
            <a:extLst>
              <a:ext uri="{FF2B5EF4-FFF2-40B4-BE49-F238E27FC236}">
                <a16:creationId xmlns:a16="http://schemas.microsoft.com/office/drawing/2014/main" id="{D154592B-D6CE-4F79-BF44-0B1872E74F0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2" name="Rectángulo 11">
            <a:extLst>
              <a:ext uri="{FF2B5EF4-FFF2-40B4-BE49-F238E27FC236}">
                <a16:creationId xmlns:a16="http://schemas.microsoft.com/office/drawing/2014/main" id="{7C9A7DE2-C87B-49F8-8B59-14C1F3B55F7B}"/>
              </a:ext>
            </a:extLst>
          </p:cNvPr>
          <p:cNvSpPr/>
          <p:nvPr/>
        </p:nvSpPr>
        <p:spPr>
          <a:xfrm>
            <a:off x="559847" y="2322461"/>
            <a:ext cx="7458353" cy="3276282"/>
          </a:xfrm>
          <a:prstGeom prst="rect">
            <a:avLst/>
          </a:prstGeom>
        </p:spPr>
        <p:txBody>
          <a:bodyPr wrap="square">
            <a:spAutoFit/>
          </a:bodyPr>
          <a:lstStyle/>
          <a:p>
            <a:pPr marL="285750" indent="-285750">
              <a:lnSpc>
                <a:spcPct val="150000"/>
              </a:lnSpc>
              <a:buFont typeface="Arial" panose="020B0604020202020204" pitchFamily="34" charset="0"/>
              <a:buChar char="•"/>
            </a:pPr>
            <a:r>
              <a:rPr lang="es-ES" sz="2000" dirty="0"/>
              <a:t>¿Qué es clasificación en Machine Learning? </a:t>
            </a:r>
          </a:p>
          <a:p>
            <a:pPr marL="285750" indent="-285750">
              <a:lnSpc>
                <a:spcPct val="150000"/>
              </a:lnSpc>
              <a:buFont typeface="Arial" panose="020B0604020202020204" pitchFamily="34" charset="0"/>
              <a:buChar char="•"/>
            </a:pPr>
            <a:r>
              <a:rPr lang="es-ES" sz="2000" dirty="0"/>
              <a:t>Tipos de clasificación.</a:t>
            </a:r>
          </a:p>
          <a:p>
            <a:pPr marL="285750" indent="-285750">
              <a:lnSpc>
                <a:spcPct val="150000"/>
              </a:lnSpc>
              <a:buFont typeface="Arial" panose="020B0604020202020204" pitchFamily="34" charset="0"/>
              <a:buChar char="•"/>
            </a:pPr>
            <a:r>
              <a:rPr lang="es-ES" sz="2000" dirty="0"/>
              <a:t>Aprendizaje supervisado clasificación: aplicaciones.</a:t>
            </a:r>
          </a:p>
          <a:p>
            <a:pPr marL="285750" indent="-285750">
              <a:lnSpc>
                <a:spcPct val="150000"/>
              </a:lnSpc>
              <a:buFont typeface="Arial" panose="020B0604020202020204" pitchFamily="34" charset="0"/>
              <a:buChar char="•"/>
            </a:pPr>
            <a:r>
              <a:rPr lang="es-ES" sz="2000" dirty="0"/>
              <a:t>Detectar y resolver el desequilibrio de clases. </a:t>
            </a:r>
          </a:p>
          <a:p>
            <a:pPr marL="285750" indent="-285750">
              <a:lnSpc>
                <a:spcPct val="150000"/>
              </a:lnSpc>
              <a:buFont typeface="Arial" panose="020B0604020202020204" pitchFamily="34" charset="0"/>
              <a:buChar char="•"/>
            </a:pPr>
            <a:r>
              <a:rPr lang="es-ES" sz="2000" dirty="0"/>
              <a:t>Principales modelos de clasificación. </a:t>
            </a:r>
          </a:p>
          <a:p>
            <a:pPr marL="285750" indent="-285750">
              <a:lnSpc>
                <a:spcPct val="150000"/>
              </a:lnSpc>
              <a:buFont typeface="Arial" panose="020B0604020202020204" pitchFamily="34" charset="0"/>
              <a:buChar char="•"/>
            </a:pPr>
            <a:r>
              <a:rPr lang="es-ES" sz="2000" dirty="0"/>
              <a:t>Métricas de evaluación de la clasificación.</a:t>
            </a:r>
          </a:p>
          <a:p>
            <a:pPr marL="285750" indent="-285750">
              <a:lnSpc>
                <a:spcPct val="150000"/>
              </a:lnSpc>
              <a:buFont typeface="Arial" panose="020B0604020202020204" pitchFamily="34" charset="0"/>
              <a:buChar char="•"/>
            </a:pPr>
            <a:r>
              <a:rPr lang="es-ES" sz="2000" dirty="0"/>
              <a:t>Presentación de un ejemplo práctico de un modelo de clasificación.</a:t>
            </a:r>
          </a:p>
        </p:txBody>
      </p:sp>
    </p:spTree>
    <p:extLst>
      <p:ext uri="{BB962C8B-B14F-4D97-AF65-F5344CB8AC3E}">
        <p14:creationId xmlns:p14="http://schemas.microsoft.com/office/powerpoint/2010/main" val="17332002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30</a:t>
            </a:fld>
            <a:endParaRPr lang="es-ES" dirty="0"/>
          </a:p>
        </p:txBody>
      </p:sp>
      <p:sp>
        <p:nvSpPr>
          <p:cNvPr id="10" name="Rectángulo 9"/>
          <p:cNvSpPr/>
          <p:nvPr/>
        </p:nvSpPr>
        <p:spPr>
          <a:xfrm>
            <a:off x="266533" y="2270939"/>
            <a:ext cx="4049132" cy="4031873"/>
          </a:xfrm>
          <a:prstGeom prst="rect">
            <a:avLst/>
          </a:prstGeom>
        </p:spPr>
        <p:txBody>
          <a:bodyPr wrap="square">
            <a:spAutoFit/>
          </a:bodyPr>
          <a:lstStyle/>
          <a:p>
            <a:r>
              <a:rPr lang="en-US" sz="1600" b="1" dirty="0">
                <a:solidFill>
                  <a:srgbClr val="0070C0"/>
                </a:solidFill>
                <a:cs typeface="Arial" panose="020B0604020202020204" pitchFamily="34" charset="0"/>
              </a:rPr>
              <a:t>DEFINICIÓN </a:t>
            </a:r>
            <a:r>
              <a:rPr lang="en-US" sz="1600" dirty="0"/>
              <a:t>: Dado un </a:t>
            </a:r>
            <a:r>
              <a:rPr lang="en-US" sz="1600" dirty="0" err="1"/>
              <a:t>dato</a:t>
            </a:r>
            <a:r>
              <a:rPr lang="en-US" sz="1600" dirty="0"/>
              <a:t> de </a:t>
            </a:r>
            <a:r>
              <a:rPr lang="en-US" sz="1600" dirty="0" err="1"/>
              <a:t>atributos</a:t>
            </a:r>
            <a:r>
              <a:rPr lang="en-US" sz="1600" dirty="0"/>
              <a:t> junto con </a:t>
            </a:r>
            <a:r>
              <a:rPr lang="en-US" sz="1600" dirty="0" err="1"/>
              <a:t>sus</a:t>
            </a:r>
            <a:r>
              <a:rPr lang="en-US" sz="1600" dirty="0"/>
              <a:t> </a:t>
            </a:r>
            <a:r>
              <a:rPr lang="en-US" sz="1600" dirty="0" err="1"/>
              <a:t>clases</a:t>
            </a:r>
            <a:r>
              <a:rPr lang="en-US" sz="1600" dirty="0"/>
              <a:t>, un </a:t>
            </a:r>
            <a:r>
              <a:rPr lang="en-US" sz="1600" dirty="0" err="1"/>
              <a:t>árbol</a:t>
            </a:r>
            <a:r>
              <a:rPr lang="en-US" sz="1600" dirty="0"/>
              <a:t> de </a:t>
            </a:r>
            <a:r>
              <a:rPr lang="en-US" sz="1600" dirty="0" err="1"/>
              <a:t>decisión</a:t>
            </a:r>
            <a:r>
              <a:rPr lang="en-US" sz="1600" dirty="0"/>
              <a:t> produce </a:t>
            </a:r>
            <a:r>
              <a:rPr lang="en-US" sz="1600" dirty="0" err="1"/>
              <a:t>una</a:t>
            </a:r>
            <a:r>
              <a:rPr lang="en-US" sz="1600" dirty="0"/>
              <a:t> </a:t>
            </a:r>
            <a:r>
              <a:rPr lang="en-US" sz="1600" dirty="0" err="1"/>
              <a:t>secuencia</a:t>
            </a:r>
            <a:r>
              <a:rPr lang="en-US" sz="1600" dirty="0"/>
              <a:t> de </a:t>
            </a:r>
            <a:r>
              <a:rPr lang="en-US" sz="1600" dirty="0" err="1"/>
              <a:t>reglas</a:t>
            </a:r>
            <a:r>
              <a:rPr lang="en-US" sz="1600" dirty="0"/>
              <a:t> que </a:t>
            </a:r>
            <a:r>
              <a:rPr lang="en-US" sz="1600" dirty="0" err="1"/>
              <a:t>pueden</a:t>
            </a:r>
            <a:r>
              <a:rPr lang="en-US" sz="1600" dirty="0"/>
              <a:t> </a:t>
            </a:r>
            <a:r>
              <a:rPr lang="en-US" sz="1600" dirty="0" err="1"/>
              <a:t>utilizarse</a:t>
            </a:r>
            <a:r>
              <a:rPr lang="en-US" sz="1600" dirty="0"/>
              <a:t> para </a:t>
            </a:r>
            <a:r>
              <a:rPr lang="en-US" sz="1600" dirty="0" err="1"/>
              <a:t>clasificar</a:t>
            </a:r>
            <a:r>
              <a:rPr lang="en-US" sz="1600" dirty="0"/>
              <a:t> </a:t>
            </a:r>
            <a:r>
              <a:rPr lang="en-US" sz="1600" dirty="0" err="1"/>
              <a:t>los</a:t>
            </a:r>
            <a:r>
              <a:rPr lang="en-US" sz="1600" dirty="0"/>
              <a:t> </a:t>
            </a:r>
            <a:r>
              <a:rPr lang="en-US" sz="1600" dirty="0" err="1"/>
              <a:t>datos</a:t>
            </a:r>
            <a:r>
              <a:rPr lang="en-US" sz="1600" dirty="0"/>
              <a:t>.</a:t>
            </a:r>
          </a:p>
          <a:p>
            <a:endParaRPr lang="en-US" sz="1600" dirty="0"/>
          </a:p>
          <a:p>
            <a:r>
              <a:rPr lang="en-US" sz="1600" b="1" dirty="0">
                <a:solidFill>
                  <a:srgbClr val="0070C0"/>
                </a:solidFill>
                <a:cs typeface="Arial" panose="020B0604020202020204" pitchFamily="34" charset="0"/>
              </a:rPr>
              <a:t>VENTAJAS </a:t>
            </a:r>
            <a:r>
              <a:rPr lang="en-US" sz="1600" dirty="0"/>
              <a:t>: es </a:t>
            </a:r>
            <a:r>
              <a:rPr lang="en-US" sz="1600" dirty="0" err="1"/>
              <a:t>sencillo</a:t>
            </a:r>
            <a:r>
              <a:rPr lang="en-US" sz="1600" dirty="0"/>
              <a:t> de </a:t>
            </a:r>
            <a:r>
              <a:rPr lang="en-US" sz="1600" dirty="0" err="1"/>
              <a:t>entender</a:t>
            </a:r>
            <a:r>
              <a:rPr lang="en-US" sz="1600" dirty="0"/>
              <a:t> y </a:t>
            </a:r>
            <a:r>
              <a:rPr lang="en-US" sz="1600" dirty="0" err="1"/>
              <a:t>visualizar</a:t>
            </a:r>
            <a:r>
              <a:rPr lang="en-US" sz="1600" dirty="0"/>
              <a:t>, </a:t>
            </a:r>
            <a:r>
              <a:rPr lang="en-US" sz="1600" dirty="0" err="1"/>
              <a:t>requiere</a:t>
            </a:r>
            <a:r>
              <a:rPr lang="en-US" sz="1600" dirty="0"/>
              <a:t> </a:t>
            </a:r>
            <a:r>
              <a:rPr lang="en-US" sz="1600" dirty="0" err="1"/>
              <a:t>poca</a:t>
            </a:r>
            <a:r>
              <a:rPr lang="en-US" sz="1600" dirty="0"/>
              <a:t> </a:t>
            </a:r>
            <a:r>
              <a:rPr lang="en-US" sz="1600" dirty="0" err="1"/>
              <a:t>preparación</a:t>
            </a:r>
            <a:r>
              <a:rPr lang="en-US" sz="1600" dirty="0"/>
              <a:t> de </a:t>
            </a:r>
            <a:r>
              <a:rPr lang="en-US" sz="1600" dirty="0" err="1"/>
              <a:t>datos</a:t>
            </a:r>
            <a:r>
              <a:rPr lang="en-US" sz="1600" dirty="0"/>
              <a:t> (no es </a:t>
            </a:r>
            <a:r>
              <a:rPr lang="en-US" sz="1600" dirty="0" err="1"/>
              <a:t>necesario</a:t>
            </a:r>
            <a:r>
              <a:rPr lang="en-US" sz="1600" dirty="0"/>
              <a:t> </a:t>
            </a:r>
            <a:r>
              <a:rPr lang="en-US" sz="1600" dirty="0" err="1"/>
              <a:t>normalizar</a:t>
            </a:r>
            <a:r>
              <a:rPr lang="en-US" sz="1600" dirty="0"/>
              <a:t>) y es </a:t>
            </a:r>
            <a:r>
              <a:rPr lang="en-US" sz="1600" dirty="0" err="1"/>
              <a:t>muy</a:t>
            </a:r>
            <a:r>
              <a:rPr lang="en-US" sz="1600" dirty="0"/>
              <a:t> </a:t>
            </a:r>
            <a:r>
              <a:rPr lang="en-US" sz="1600" dirty="0" err="1"/>
              <a:t>rápido</a:t>
            </a:r>
            <a:r>
              <a:rPr lang="en-US" sz="1600" dirty="0"/>
              <a:t> de </a:t>
            </a:r>
            <a:r>
              <a:rPr lang="en-US" sz="1600" dirty="0" err="1"/>
              <a:t>entrenar</a:t>
            </a:r>
            <a:r>
              <a:rPr lang="en-US" sz="1600" dirty="0"/>
              <a:t> y </a:t>
            </a:r>
            <a:r>
              <a:rPr lang="en-US" sz="1600" dirty="0" err="1"/>
              <a:t>evaluar</a:t>
            </a:r>
            <a:r>
              <a:rPr lang="en-US" sz="1600" dirty="0"/>
              <a:t>.</a:t>
            </a:r>
          </a:p>
          <a:p>
            <a:endParaRPr lang="en-US" sz="1600" dirty="0"/>
          </a:p>
          <a:p>
            <a:r>
              <a:rPr lang="en-US" sz="1600" b="1" dirty="0">
                <a:solidFill>
                  <a:srgbClr val="0070C0"/>
                </a:solidFill>
                <a:cs typeface="Arial" panose="020B0604020202020204" pitchFamily="34" charset="0"/>
              </a:rPr>
              <a:t>DESVENTAJAS </a:t>
            </a:r>
          </a:p>
          <a:p>
            <a:pPr marL="285750" indent="-285750">
              <a:buFont typeface="Arial" panose="020B0604020202020204" pitchFamily="34" charset="0"/>
              <a:buChar char="•"/>
            </a:pPr>
            <a:r>
              <a:rPr lang="en-US" sz="1600" dirty="0" err="1"/>
              <a:t>Cuando</a:t>
            </a:r>
            <a:r>
              <a:rPr lang="en-US" sz="1600" dirty="0"/>
              <a:t> hay </a:t>
            </a:r>
            <a:r>
              <a:rPr lang="en-US" sz="1600" dirty="0" err="1"/>
              <a:t>muchas</a:t>
            </a:r>
            <a:r>
              <a:rPr lang="en-US" sz="1600" dirty="0"/>
              <a:t> variables, </a:t>
            </a:r>
            <a:r>
              <a:rPr lang="en-US" sz="1600" dirty="0" err="1"/>
              <a:t>riesgo</a:t>
            </a:r>
            <a:r>
              <a:rPr lang="en-US" sz="1600" dirty="0"/>
              <a:t> de overfitting: control de la </a:t>
            </a:r>
            <a:r>
              <a:rPr lang="en-US" sz="1600" dirty="0" err="1"/>
              <a:t>complejidad</a:t>
            </a:r>
            <a:r>
              <a:rPr lang="en-US" sz="1600" dirty="0"/>
              <a:t>.</a:t>
            </a:r>
          </a:p>
          <a:p>
            <a:pPr marL="285750" indent="-285750">
              <a:buFont typeface="Arial" panose="020B0604020202020204" pitchFamily="34" charset="0"/>
              <a:buChar char="•"/>
            </a:pPr>
            <a:r>
              <a:rPr lang="es-ES" sz="1600" dirty="0"/>
              <a:t>Inestabilidad: un pequeño cambio en los datos puede modificar ampliamente la estructura del árbol.</a:t>
            </a:r>
            <a:endParaRPr lang="en-US" sz="1600" dirty="0"/>
          </a:p>
        </p:txBody>
      </p:sp>
      <p:pic>
        <p:nvPicPr>
          <p:cNvPr id="3" name="Imagen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66505" y="2276599"/>
            <a:ext cx="4828335" cy="4079756"/>
          </a:xfrm>
          <a:prstGeom prst="rect">
            <a:avLst/>
          </a:prstGeom>
        </p:spPr>
      </p:pic>
      <p:sp>
        <p:nvSpPr>
          <p:cNvPr id="13" name="Título 1">
            <a:extLst>
              <a:ext uri="{FF2B5EF4-FFF2-40B4-BE49-F238E27FC236}">
                <a16:creationId xmlns:a16="http://schemas.microsoft.com/office/drawing/2014/main" id="{F9287010-6553-442C-BF53-AD6251680C62}"/>
              </a:ext>
            </a:extLst>
          </p:cNvPr>
          <p:cNvSpPr>
            <a:spLocks noGrp="1"/>
          </p:cNvSpPr>
          <p:nvPr>
            <p:ph type="title"/>
          </p:nvPr>
        </p:nvSpPr>
        <p:spPr>
          <a:xfrm>
            <a:off x="1080252" y="1238792"/>
            <a:ext cx="3958473" cy="763455"/>
          </a:xfrm>
        </p:spPr>
        <p:txBody>
          <a:bodyPr>
            <a:normAutofit/>
          </a:bodyPr>
          <a:lstStyle/>
          <a:p>
            <a:pPr algn="l"/>
            <a:r>
              <a:rPr lang="es-ES" sz="2400" b="1" dirty="0"/>
              <a:t>Árboles de decisión</a:t>
            </a:r>
          </a:p>
        </p:txBody>
      </p:sp>
      <p:sp>
        <p:nvSpPr>
          <p:cNvPr id="14" name="Elipse 13">
            <a:extLst>
              <a:ext uri="{FF2B5EF4-FFF2-40B4-BE49-F238E27FC236}">
                <a16:creationId xmlns:a16="http://schemas.microsoft.com/office/drawing/2014/main" id="{0BB31898-072C-4C47-8957-9E2DE72D88B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ector recto 14">
            <a:extLst>
              <a:ext uri="{FF2B5EF4-FFF2-40B4-BE49-F238E27FC236}">
                <a16:creationId xmlns:a16="http://schemas.microsoft.com/office/drawing/2014/main" id="{1249E186-98E0-417D-B73B-94BED8CA1844}"/>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6" name="Imagen 15">
            <a:extLst>
              <a:ext uri="{FF2B5EF4-FFF2-40B4-BE49-F238E27FC236}">
                <a16:creationId xmlns:a16="http://schemas.microsoft.com/office/drawing/2014/main" id="{CD738FEC-9738-43A2-95C9-20C6E658C7A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2698741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31</a:t>
            </a:fld>
            <a:endParaRPr lang="es-ES" dirty="0"/>
          </a:p>
        </p:txBody>
      </p:sp>
      <p:sp>
        <p:nvSpPr>
          <p:cNvPr id="3" name="Rectángulo 2"/>
          <p:cNvSpPr/>
          <p:nvPr/>
        </p:nvSpPr>
        <p:spPr>
          <a:xfrm>
            <a:off x="1080252" y="1810446"/>
            <a:ext cx="8296713" cy="584775"/>
          </a:xfrm>
          <a:prstGeom prst="rect">
            <a:avLst/>
          </a:prstGeom>
        </p:spPr>
        <p:txBody>
          <a:bodyPr wrap="square">
            <a:spAutoFit/>
          </a:bodyPr>
          <a:lstStyle/>
          <a:p>
            <a:r>
              <a:rPr lang="es-ES" sz="1600" b="1" dirty="0"/>
              <a:t>Es un algoritmo tipo ensambladores</a:t>
            </a:r>
            <a:r>
              <a:rPr lang="es-ES" sz="1600" dirty="0"/>
              <a:t>. Estos están formados por un </a:t>
            </a:r>
            <a:r>
              <a:rPr lang="es-ES" sz="1600" b="1" dirty="0"/>
              <a:t>grupo de modelos predictivos</a:t>
            </a:r>
            <a:r>
              <a:rPr lang="es-ES" sz="1600" dirty="0"/>
              <a:t> que permiten alcanzar una mejor precisión y estabilidad del modelo. </a:t>
            </a:r>
            <a:endParaRPr lang="en-US" sz="1100" dirty="0"/>
          </a:p>
        </p:txBody>
      </p:sp>
      <p:sp>
        <p:nvSpPr>
          <p:cNvPr id="13" name="Rectángulo 12"/>
          <p:cNvSpPr/>
          <p:nvPr/>
        </p:nvSpPr>
        <p:spPr>
          <a:xfrm>
            <a:off x="512062" y="2395624"/>
            <a:ext cx="9063737" cy="1600438"/>
          </a:xfrm>
          <a:prstGeom prst="rect">
            <a:avLst/>
          </a:prstGeom>
        </p:spPr>
        <p:txBody>
          <a:bodyPr wrap="square">
            <a:spAutoFit/>
          </a:bodyPr>
          <a:lstStyle/>
          <a:p>
            <a:r>
              <a:rPr lang="en-US" sz="1600" b="1" dirty="0">
                <a:solidFill>
                  <a:srgbClr val="0070C0"/>
                </a:solidFill>
                <a:cs typeface="Arial" panose="020B0604020202020204" pitchFamily="34" charset="0"/>
              </a:rPr>
              <a:t>VENTAJAS </a:t>
            </a:r>
            <a:r>
              <a:rPr lang="en-US" sz="1600" dirty="0"/>
              <a:t>: </a:t>
            </a:r>
          </a:p>
          <a:p>
            <a:pPr marL="285750" indent="-285750">
              <a:buFont typeface="Arial" panose="020B0604020202020204" pitchFamily="34" charset="0"/>
              <a:buChar char="•"/>
            </a:pPr>
            <a:r>
              <a:rPr lang="en-US" sz="1600" dirty="0" err="1"/>
              <a:t>Reducción</a:t>
            </a:r>
            <a:r>
              <a:rPr lang="en-US" sz="1600" dirty="0"/>
              <a:t> del overfitting. </a:t>
            </a:r>
          </a:p>
          <a:p>
            <a:pPr marL="285750" indent="-285750">
              <a:buFont typeface="Arial" panose="020B0604020202020204" pitchFamily="34" charset="0"/>
              <a:buChar char="•"/>
            </a:pPr>
            <a:r>
              <a:rPr lang="en-US" sz="1600" dirty="0"/>
              <a:t>Es </a:t>
            </a:r>
            <a:r>
              <a:rPr lang="en-US" sz="1600" dirty="0" err="1"/>
              <a:t>más</a:t>
            </a:r>
            <a:r>
              <a:rPr lang="en-US" sz="1600" dirty="0"/>
              <a:t> </a:t>
            </a:r>
            <a:r>
              <a:rPr lang="en-US" sz="1600" dirty="0" err="1"/>
              <a:t>preciso</a:t>
            </a:r>
            <a:r>
              <a:rPr lang="en-US" sz="1600" dirty="0"/>
              <a:t> que los </a:t>
            </a:r>
            <a:r>
              <a:rPr lang="en-US" sz="1600" dirty="0" err="1"/>
              <a:t>árboles</a:t>
            </a:r>
            <a:r>
              <a:rPr lang="en-US" sz="1600" dirty="0"/>
              <a:t> de </a:t>
            </a:r>
            <a:r>
              <a:rPr lang="en-US" sz="1600" dirty="0" err="1"/>
              <a:t>decisión</a:t>
            </a:r>
            <a:r>
              <a:rPr lang="en-US" sz="1600" dirty="0"/>
              <a:t> </a:t>
            </a:r>
            <a:r>
              <a:rPr lang="en-US" sz="1600" dirty="0" err="1"/>
              <a:t>en</a:t>
            </a:r>
            <a:r>
              <a:rPr lang="en-US" sz="1600" dirty="0"/>
              <a:t> la </a:t>
            </a:r>
            <a:r>
              <a:rPr lang="en-US" sz="1600" dirty="0" err="1"/>
              <a:t>mayoría</a:t>
            </a:r>
            <a:r>
              <a:rPr lang="en-US" sz="1600" dirty="0"/>
              <a:t> de los </a:t>
            </a:r>
            <a:r>
              <a:rPr lang="en-US" sz="1600" dirty="0" err="1"/>
              <a:t>casos</a:t>
            </a:r>
            <a:r>
              <a:rPr lang="en-US" sz="1600" dirty="0"/>
              <a:t>.</a:t>
            </a:r>
            <a:r>
              <a:rPr lang="es-ES" dirty="0"/>
              <a:t> </a:t>
            </a:r>
          </a:p>
          <a:p>
            <a:pPr marL="285750" indent="-285750">
              <a:buFont typeface="Arial" panose="020B0604020202020204" pitchFamily="34" charset="0"/>
              <a:buChar char="•"/>
            </a:pPr>
            <a:r>
              <a:rPr lang="es-ES" sz="1600" dirty="0"/>
              <a:t>Puede manejar miles de variables de entrada e identificar las más significativas (</a:t>
            </a:r>
            <a:r>
              <a:rPr lang="es-ES" sz="1600" b="1" dirty="0" err="1"/>
              <a:t>feature</a:t>
            </a:r>
            <a:r>
              <a:rPr lang="es-ES" sz="1600" b="1" dirty="0"/>
              <a:t> </a:t>
            </a:r>
            <a:r>
              <a:rPr lang="es-ES" sz="1600" b="1" dirty="0" err="1"/>
              <a:t>selection</a:t>
            </a:r>
            <a:r>
              <a:rPr lang="es-ES" sz="1600" b="1" dirty="0"/>
              <a:t>)</a:t>
            </a:r>
            <a:r>
              <a:rPr lang="es-ES" sz="1600" dirty="0"/>
              <a:t>.</a:t>
            </a:r>
          </a:p>
          <a:p>
            <a:endParaRPr lang="en-US" sz="1600" dirty="0"/>
          </a:p>
          <a:p>
            <a:r>
              <a:rPr lang="en-US" sz="1600" b="1" dirty="0">
                <a:solidFill>
                  <a:srgbClr val="0070C0"/>
                </a:solidFill>
                <a:cs typeface="Arial" panose="020B0604020202020204" pitchFamily="34" charset="0"/>
              </a:rPr>
              <a:t>DESVENTAJAS </a:t>
            </a:r>
            <a:r>
              <a:rPr lang="en-US" sz="1600" dirty="0"/>
              <a:t>: </a:t>
            </a:r>
            <a:r>
              <a:rPr lang="en-US" sz="1600" dirty="0" err="1"/>
              <a:t>Predicción</a:t>
            </a:r>
            <a:r>
              <a:rPr lang="en-US" sz="1600" dirty="0"/>
              <a:t> </a:t>
            </a:r>
            <a:r>
              <a:rPr lang="en-US" sz="1600" dirty="0" err="1"/>
              <a:t>lenta</a:t>
            </a:r>
            <a:r>
              <a:rPr lang="en-US" sz="1600" dirty="0"/>
              <a:t> </a:t>
            </a:r>
            <a:r>
              <a:rPr lang="en-US" sz="1600" dirty="0" err="1"/>
              <a:t>en</a:t>
            </a:r>
            <a:r>
              <a:rPr lang="en-US" sz="1600" dirty="0"/>
              <a:t> </a:t>
            </a:r>
            <a:r>
              <a:rPr lang="en-US" sz="1600" dirty="0" err="1"/>
              <a:t>tiempo</a:t>
            </a:r>
            <a:r>
              <a:rPr lang="en-US" sz="1600" dirty="0"/>
              <a:t> real</a:t>
            </a:r>
            <a:r>
              <a:rPr lang="es-ES" sz="1600" dirty="0"/>
              <a:t>. </a:t>
            </a:r>
            <a:endParaRPr lang="en-US" sz="1600" dirty="0"/>
          </a:p>
        </p:txBody>
      </p:sp>
      <p:sp>
        <p:nvSpPr>
          <p:cNvPr id="16" name="Título 1">
            <a:extLst>
              <a:ext uri="{FF2B5EF4-FFF2-40B4-BE49-F238E27FC236}">
                <a16:creationId xmlns:a16="http://schemas.microsoft.com/office/drawing/2014/main" id="{B8CB012A-CD61-4229-8906-CBF46F9CFE6C}"/>
              </a:ext>
            </a:extLst>
          </p:cNvPr>
          <p:cNvSpPr>
            <a:spLocks noGrp="1"/>
          </p:cNvSpPr>
          <p:nvPr>
            <p:ph type="title"/>
          </p:nvPr>
        </p:nvSpPr>
        <p:spPr>
          <a:xfrm>
            <a:off x="1080252" y="1238792"/>
            <a:ext cx="3958473" cy="763455"/>
          </a:xfrm>
        </p:spPr>
        <p:txBody>
          <a:bodyPr>
            <a:normAutofit/>
          </a:bodyPr>
          <a:lstStyle/>
          <a:p>
            <a:pPr algn="l"/>
            <a:r>
              <a:rPr lang="es-ES" sz="2400" b="1" dirty="0" err="1"/>
              <a:t>Ensemble</a:t>
            </a:r>
            <a:r>
              <a:rPr lang="es-ES" sz="2400" b="1" dirty="0"/>
              <a:t>: </a:t>
            </a:r>
            <a:r>
              <a:rPr lang="es-ES" sz="2400" b="1" dirty="0" err="1"/>
              <a:t>Random</a:t>
            </a:r>
            <a:r>
              <a:rPr lang="es-ES" sz="2400" b="1" dirty="0"/>
              <a:t> Forest</a:t>
            </a:r>
          </a:p>
        </p:txBody>
      </p:sp>
      <p:sp>
        <p:nvSpPr>
          <p:cNvPr id="17" name="Elipse 16">
            <a:extLst>
              <a:ext uri="{FF2B5EF4-FFF2-40B4-BE49-F238E27FC236}">
                <a16:creationId xmlns:a16="http://schemas.microsoft.com/office/drawing/2014/main" id="{6C307259-4029-408D-B92A-A37E2049407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ector recto 17">
            <a:extLst>
              <a:ext uri="{FF2B5EF4-FFF2-40B4-BE49-F238E27FC236}">
                <a16:creationId xmlns:a16="http://schemas.microsoft.com/office/drawing/2014/main" id="{21BB8B8B-285F-4E40-AA11-27955B8C1AE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4FDF25DF-BC7E-46CF-AD3E-ABB8FB5BDA4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pic>
        <p:nvPicPr>
          <p:cNvPr id="20" name="Imagen 19">
            <a:extLst>
              <a:ext uri="{FF2B5EF4-FFF2-40B4-BE49-F238E27FC236}">
                <a16:creationId xmlns:a16="http://schemas.microsoft.com/office/drawing/2014/main" id="{9AB9CE31-5580-4FB0-8CA0-EF8C6302892D}"/>
              </a:ext>
            </a:extLst>
          </p:cNvPr>
          <p:cNvPicPr>
            <a:picLocks noChangeAspect="1"/>
          </p:cNvPicPr>
          <p:nvPr/>
        </p:nvPicPr>
        <p:blipFill>
          <a:blip r:embed="rId4"/>
          <a:stretch>
            <a:fillRect/>
          </a:stretch>
        </p:blipFill>
        <p:spPr>
          <a:xfrm>
            <a:off x="977070" y="4141625"/>
            <a:ext cx="6457950" cy="2716375"/>
          </a:xfrm>
          <a:prstGeom prst="rect">
            <a:avLst/>
          </a:prstGeom>
        </p:spPr>
      </p:pic>
    </p:spTree>
    <p:extLst>
      <p:ext uri="{BB962C8B-B14F-4D97-AF65-F5344CB8AC3E}">
        <p14:creationId xmlns:p14="http://schemas.microsoft.com/office/powerpoint/2010/main" val="473300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32</a:t>
            </a:fld>
            <a:endParaRPr lang="es-ES" dirty="0"/>
          </a:p>
        </p:txBody>
      </p:sp>
      <p:sp>
        <p:nvSpPr>
          <p:cNvPr id="8" name="Título 1"/>
          <p:cNvSpPr>
            <a:spLocks noGrp="1"/>
          </p:cNvSpPr>
          <p:nvPr>
            <p:ph type="title"/>
          </p:nvPr>
        </p:nvSpPr>
        <p:spPr>
          <a:xfrm>
            <a:off x="1080252" y="1238792"/>
            <a:ext cx="3958473" cy="763455"/>
          </a:xfrm>
        </p:spPr>
        <p:txBody>
          <a:bodyPr>
            <a:normAutofit/>
          </a:bodyPr>
          <a:lstStyle/>
          <a:p>
            <a:pPr algn="l"/>
            <a:r>
              <a:rPr lang="es-ES" sz="2400" b="1" dirty="0"/>
              <a:t>Neural Network (MLP)</a:t>
            </a:r>
          </a:p>
        </p:txBody>
      </p:sp>
      <p:sp>
        <p:nvSpPr>
          <p:cNvPr id="2" name="Rectángulo 1"/>
          <p:cNvSpPr/>
          <p:nvPr/>
        </p:nvSpPr>
        <p:spPr>
          <a:xfrm>
            <a:off x="343195" y="2294716"/>
            <a:ext cx="3448312" cy="3970318"/>
          </a:xfrm>
          <a:prstGeom prst="rect">
            <a:avLst/>
          </a:prstGeom>
        </p:spPr>
        <p:txBody>
          <a:bodyPr wrap="square">
            <a:spAutoFit/>
          </a:bodyPr>
          <a:lstStyle/>
          <a:p>
            <a:pPr algn="just"/>
            <a:r>
              <a:rPr lang="en-US" sz="1400" b="1" dirty="0">
                <a:solidFill>
                  <a:srgbClr val="0070C0"/>
                </a:solidFill>
                <a:cs typeface="Arial" panose="020B0604020202020204" pitchFamily="34" charset="0"/>
              </a:rPr>
              <a:t>DEFINICIÓN</a:t>
            </a:r>
            <a:r>
              <a:rPr lang="en-US" sz="1400" dirty="0">
                <a:cs typeface="Arial" panose="020B0604020202020204" pitchFamily="34" charset="0"/>
              </a:rPr>
              <a:t>: </a:t>
            </a:r>
            <a:r>
              <a:rPr lang="es-ES" sz="1400" dirty="0">
                <a:cs typeface="Arial" panose="020B0604020202020204" pitchFamily="34" charset="0"/>
              </a:rPr>
              <a:t>Una red neuronal es un modelo cuya estructura de capas se asemeja a la estructura interconectada de las neuronas en el cerebro, con capas de nodos conectados. Una red neuronal puede aprender de los datos, de manera que se puede entrenar para que reconozca patrones, clasifique datos y pronostique eventos futuros.</a:t>
            </a:r>
          </a:p>
          <a:p>
            <a:pPr algn="just"/>
            <a:endParaRPr lang="en-US" sz="1400" dirty="0"/>
          </a:p>
          <a:p>
            <a:pPr algn="just"/>
            <a:r>
              <a:rPr lang="es-ES" sz="1400" b="1" dirty="0">
                <a:solidFill>
                  <a:srgbClr val="0070C0"/>
                </a:solidFill>
                <a:cs typeface="Arial" panose="020B0604020202020204" pitchFamily="34" charset="0"/>
              </a:rPr>
              <a:t>VENTAJAS: </a:t>
            </a:r>
          </a:p>
          <a:p>
            <a:pPr marL="285750" indent="-285750" algn="just">
              <a:buFont typeface="Arial" panose="020B0604020202020204" pitchFamily="34" charset="0"/>
              <a:buChar char="•"/>
            </a:pPr>
            <a:r>
              <a:rPr lang="es-ES" sz="1400" dirty="0"/>
              <a:t>Puede aplicarse a problemas complejos no lineales.</a:t>
            </a:r>
          </a:p>
          <a:p>
            <a:pPr marL="285750" indent="-285750" algn="just">
              <a:buFont typeface="Arial" panose="020B0604020202020204" pitchFamily="34" charset="0"/>
              <a:buChar char="•"/>
            </a:pPr>
            <a:r>
              <a:rPr lang="es-ES" sz="1400" dirty="0"/>
              <a:t>Funciona bien con grandes datos de entrada.</a:t>
            </a:r>
          </a:p>
          <a:p>
            <a:pPr marL="285750" indent="-285750" algn="just">
              <a:buFont typeface="Arial" panose="020B0604020202020204" pitchFamily="34" charset="0"/>
              <a:buChar char="•"/>
            </a:pPr>
            <a:r>
              <a:rPr lang="es-ES" sz="1400" dirty="0"/>
              <a:t>Predicciones rápidas tras el entrenamiento.</a:t>
            </a:r>
          </a:p>
          <a:p>
            <a:pPr algn="just"/>
            <a:endParaRPr lang="es-ES" sz="1400" dirty="0"/>
          </a:p>
        </p:txBody>
      </p:sp>
      <p:sp>
        <p:nvSpPr>
          <p:cNvPr id="17" name="Elipse 16">
            <a:extLst>
              <a:ext uri="{FF2B5EF4-FFF2-40B4-BE49-F238E27FC236}">
                <a16:creationId xmlns:a16="http://schemas.microsoft.com/office/drawing/2014/main" id="{4AF2ED06-02B2-4A98-A37C-FD8542FA66E7}"/>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8" name="Conector recto 17">
            <a:extLst>
              <a:ext uri="{FF2B5EF4-FFF2-40B4-BE49-F238E27FC236}">
                <a16:creationId xmlns:a16="http://schemas.microsoft.com/office/drawing/2014/main" id="{0AB525BC-E316-4E09-B6C4-652FEBA2BF5C}"/>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9" name="Imagen 18">
            <a:extLst>
              <a:ext uri="{FF2B5EF4-FFF2-40B4-BE49-F238E27FC236}">
                <a16:creationId xmlns:a16="http://schemas.microsoft.com/office/drawing/2014/main" id="{860920B5-410B-4603-83B1-E5ED18D6D8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pic>
        <p:nvPicPr>
          <p:cNvPr id="3" name="Imagen 2">
            <a:extLst>
              <a:ext uri="{FF2B5EF4-FFF2-40B4-BE49-F238E27FC236}">
                <a16:creationId xmlns:a16="http://schemas.microsoft.com/office/drawing/2014/main" id="{C1255E1F-7D4A-37A6-23F9-97F5D40D3CAD}"/>
              </a:ext>
            </a:extLst>
          </p:cNvPr>
          <p:cNvPicPr>
            <a:picLocks noChangeAspect="1"/>
          </p:cNvPicPr>
          <p:nvPr/>
        </p:nvPicPr>
        <p:blipFill>
          <a:blip r:embed="rId4"/>
          <a:stretch>
            <a:fillRect/>
          </a:stretch>
        </p:blipFill>
        <p:spPr>
          <a:xfrm>
            <a:off x="3791507" y="2564313"/>
            <a:ext cx="5355974" cy="3010821"/>
          </a:xfrm>
          <a:prstGeom prst="rect">
            <a:avLst/>
          </a:prstGeom>
        </p:spPr>
      </p:pic>
      <p:sp>
        <p:nvSpPr>
          <p:cNvPr id="5" name="Rectángulo 4">
            <a:extLst>
              <a:ext uri="{FF2B5EF4-FFF2-40B4-BE49-F238E27FC236}">
                <a16:creationId xmlns:a16="http://schemas.microsoft.com/office/drawing/2014/main" id="{CC125C46-136F-642C-FC53-9CE2B82AA17F}"/>
              </a:ext>
            </a:extLst>
          </p:cNvPr>
          <p:cNvSpPr/>
          <p:nvPr/>
        </p:nvSpPr>
        <p:spPr>
          <a:xfrm>
            <a:off x="5038725" y="2274268"/>
            <a:ext cx="1080006" cy="19082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solidFill>
                  <a:schemeClr val="tx1"/>
                </a:solidFill>
                <a:latin typeface="Calibri" panose="020F0502020204030204" pitchFamily="34" charset="0"/>
                <a:cs typeface="Calibri" panose="020F0502020204030204" pitchFamily="34" charset="0"/>
              </a:rPr>
              <a:t>Input </a:t>
            </a:r>
            <a:r>
              <a:rPr lang="es-ES" sz="1600" dirty="0" err="1">
                <a:solidFill>
                  <a:schemeClr val="tx1"/>
                </a:solidFill>
                <a:latin typeface="Calibri" panose="020F0502020204030204" pitchFamily="34" charset="0"/>
                <a:cs typeface="Calibri" panose="020F0502020204030204" pitchFamily="34" charset="0"/>
              </a:rPr>
              <a:t>layer</a:t>
            </a:r>
            <a:endParaRPr lang="es-ES" sz="1600" dirty="0">
              <a:solidFill>
                <a:schemeClr val="tx1"/>
              </a:solidFill>
              <a:latin typeface="Calibri" panose="020F0502020204030204" pitchFamily="34" charset="0"/>
              <a:cs typeface="Calibri" panose="020F0502020204030204" pitchFamily="34" charset="0"/>
            </a:endParaRPr>
          </a:p>
        </p:txBody>
      </p:sp>
      <p:sp>
        <p:nvSpPr>
          <p:cNvPr id="6" name="Rectángulo 5">
            <a:extLst>
              <a:ext uri="{FF2B5EF4-FFF2-40B4-BE49-F238E27FC236}">
                <a16:creationId xmlns:a16="http://schemas.microsoft.com/office/drawing/2014/main" id="{03ABC254-C1A7-A8B6-0F8B-475C8BF08344}"/>
              </a:ext>
            </a:extLst>
          </p:cNvPr>
          <p:cNvSpPr/>
          <p:nvPr/>
        </p:nvSpPr>
        <p:spPr>
          <a:xfrm>
            <a:off x="6344543" y="2274269"/>
            <a:ext cx="1361276" cy="1908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err="1">
                <a:solidFill>
                  <a:schemeClr val="tx1"/>
                </a:solidFill>
                <a:latin typeface="Calibri" panose="020F0502020204030204" pitchFamily="34" charset="0"/>
                <a:cs typeface="Calibri" panose="020F0502020204030204" pitchFamily="34" charset="0"/>
              </a:rPr>
              <a:t>Hidden</a:t>
            </a:r>
            <a:r>
              <a:rPr lang="es-ES" sz="1600" dirty="0">
                <a:solidFill>
                  <a:schemeClr val="tx1"/>
                </a:solidFill>
                <a:latin typeface="Calibri" panose="020F0502020204030204" pitchFamily="34" charset="0"/>
                <a:cs typeface="Calibri" panose="020F0502020204030204" pitchFamily="34" charset="0"/>
              </a:rPr>
              <a:t> </a:t>
            </a:r>
            <a:r>
              <a:rPr lang="es-ES" sz="1600" dirty="0" err="1">
                <a:solidFill>
                  <a:schemeClr val="tx1"/>
                </a:solidFill>
                <a:latin typeface="Calibri" panose="020F0502020204030204" pitchFamily="34" charset="0"/>
                <a:cs typeface="Calibri" panose="020F0502020204030204" pitchFamily="34" charset="0"/>
              </a:rPr>
              <a:t>layer</a:t>
            </a:r>
            <a:endParaRPr lang="es-ES" sz="1600" dirty="0">
              <a:solidFill>
                <a:schemeClr val="tx1"/>
              </a:solidFill>
              <a:latin typeface="Calibri" panose="020F0502020204030204" pitchFamily="34" charset="0"/>
              <a:cs typeface="Calibri" panose="020F0502020204030204" pitchFamily="34" charset="0"/>
            </a:endParaRPr>
          </a:p>
        </p:txBody>
      </p:sp>
      <p:sp>
        <p:nvSpPr>
          <p:cNvPr id="7" name="Rectángulo 6">
            <a:extLst>
              <a:ext uri="{FF2B5EF4-FFF2-40B4-BE49-F238E27FC236}">
                <a16:creationId xmlns:a16="http://schemas.microsoft.com/office/drawing/2014/main" id="{6C609FE7-3C4C-AD18-1583-0DFB15F5DCAD}"/>
              </a:ext>
            </a:extLst>
          </p:cNvPr>
          <p:cNvSpPr/>
          <p:nvPr/>
        </p:nvSpPr>
        <p:spPr>
          <a:xfrm>
            <a:off x="7900658" y="2274269"/>
            <a:ext cx="1229383" cy="19082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s-ES" sz="1600" dirty="0">
                <a:solidFill>
                  <a:schemeClr val="tx1"/>
                </a:solidFill>
                <a:latin typeface="Calibri" panose="020F0502020204030204" pitchFamily="34" charset="0"/>
                <a:cs typeface="Calibri" panose="020F0502020204030204" pitchFamily="34" charset="0"/>
              </a:rPr>
              <a:t>Output </a:t>
            </a:r>
            <a:r>
              <a:rPr lang="es-ES" sz="1600" dirty="0" err="1">
                <a:solidFill>
                  <a:schemeClr val="tx1"/>
                </a:solidFill>
                <a:latin typeface="Calibri" panose="020F0502020204030204" pitchFamily="34" charset="0"/>
                <a:cs typeface="Calibri" panose="020F0502020204030204" pitchFamily="34" charset="0"/>
              </a:rPr>
              <a:t>layer</a:t>
            </a:r>
            <a:endParaRPr lang="es-ES" sz="1600" dirty="0">
              <a:solidFill>
                <a:schemeClr val="tx1"/>
              </a:solidFill>
              <a:latin typeface="Calibri" panose="020F0502020204030204" pitchFamily="34" charset="0"/>
              <a:cs typeface="Calibri" panose="020F0502020204030204" pitchFamily="34" charset="0"/>
            </a:endParaRPr>
          </a:p>
        </p:txBody>
      </p:sp>
      <p:sp>
        <p:nvSpPr>
          <p:cNvPr id="11" name="CuadroTexto 10">
            <a:extLst>
              <a:ext uri="{FF2B5EF4-FFF2-40B4-BE49-F238E27FC236}">
                <a16:creationId xmlns:a16="http://schemas.microsoft.com/office/drawing/2014/main" id="{937C06CE-76D2-DA4B-5E3B-B16BD8E32476}"/>
              </a:ext>
            </a:extLst>
          </p:cNvPr>
          <p:cNvSpPr txBox="1"/>
          <p:nvPr/>
        </p:nvSpPr>
        <p:spPr>
          <a:xfrm>
            <a:off x="4165659" y="5674357"/>
            <a:ext cx="4584582" cy="523220"/>
          </a:xfrm>
          <a:prstGeom prst="rect">
            <a:avLst/>
          </a:prstGeom>
          <a:noFill/>
        </p:spPr>
        <p:txBody>
          <a:bodyPr wrap="square">
            <a:spAutoFit/>
          </a:bodyPr>
          <a:lstStyle/>
          <a:p>
            <a:pPr algn="just"/>
            <a:r>
              <a:rPr lang="es-ES" sz="1400" b="1" dirty="0">
                <a:solidFill>
                  <a:srgbClr val="0070C0"/>
                </a:solidFill>
                <a:cs typeface="Arial" panose="020B0604020202020204" pitchFamily="34" charset="0"/>
              </a:rPr>
              <a:t>DESVENTAJAS: </a:t>
            </a:r>
          </a:p>
          <a:p>
            <a:pPr algn="just"/>
            <a:r>
              <a:rPr lang="es-ES" sz="1400" dirty="0"/>
              <a:t>Los cálculos son difíciles y requieren mucho tiempo.</a:t>
            </a:r>
            <a:endParaRPr lang="en-US" sz="1400" dirty="0"/>
          </a:p>
        </p:txBody>
      </p:sp>
    </p:spTree>
    <p:extLst>
      <p:ext uri="{BB962C8B-B14F-4D97-AF65-F5344CB8AC3E}">
        <p14:creationId xmlns:p14="http://schemas.microsoft.com/office/powerpoint/2010/main" val="3714705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ángulo redondeado 16"/>
          <p:cNvSpPr/>
          <p:nvPr/>
        </p:nvSpPr>
        <p:spPr>
          <a:xfrm>
            <a:off x="5167745" y="2354353"/>
            <a:ext cx="3756046" cy="515847"/>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Batch size vs epochs - Jerry An - Medium"/>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0724" y="3596752"/>
            <a:ext cx="3143067" cy="3192857"/>
          </a:xfrm>
          <a:prstGeom prst="rect">
            <a:avLst/>
          </a:prstGeom>
          <a:noFill/>
          <a:extLst>
            <a:ext uri="{909E8E84-426E-40DD-AFC4-6F175D3DCCD1}">
              <a14:hiddenFill xmlns:a14="http://schemas.microsoft.com/office/drawing/2010/main">
                <a:solidFill>
                  <a:srgbClr val="FFFFFF"/>
                </a:solidFill>
              </a14:hiddenFill>
            </a:ext>
          </a:extLst>
        </p:spPr>
      </p:pic>
      <p:sp>
        <p:nvSpPr>
          <p:cNvPr id="4" name="Marcador de número de diapositiva 3"/>
          <p:cNvSpPr>
            <a:spLocks noGrp="1"/>
          </p:cNvSpPr>
          <p:nvPr>
            <p:ph type="sldNum" sz="quarter" idx="12"/>
          </p:nvPr>
        </p:nvSpPr>
        <p:spPr/>
        <p:txBody>
          <a:bodyPr/>
          <a:lstStyle/>
          <a:p>
            <a:fld id="{F72B40EF-D53A-41AA-87B6-B9F74BA43E09}" type="slidenum">
              <a:rPr lang="es-ES" smtClean="0"/>
              <a:t>33</a:t>
            </a:fld>
            <a:endParaRPr lang="es-ES"/>
          </a:p>
        </p:txBody>
      </p:sp>
      <p:sp>
        <p:nvSpPr>
          <p:cNvPr id="12" name="Rectángulo 11"/>
          <p:cNvSpPr/>
          <p:nvPr/>
        </p:nvSpPr>
        <p:spPr>
          <a:xfrm>
            <a:off x="5384943" y="2417853"/>
            <a:ext cx="3388363" cy="369332"/>
          </a:xfrm>
          <a:prstGeom prst="rect">
            <a:avLst/>
          </a:prstGeom>
        </p:spPr>
        <p:txBody>
          <a:bodyPr wrap="none">
            <a:spAutoFit/>
          </a:bodyPr>
          <a:lstStyle/>
          <a:p>
            <a:r>
              <a:rPr lang="es-ES" dirty="0">
                <a:hlinkClick r:id="rId4"/>
              </a:rPr>
              <a:t>http://playground.tensorflow.org/</a:t>
            </a:r>
            <a:endParaRPr lang="en-US" dirty="0"/>
          </a:p>
        </p:txBody>
      </p:sp>
      <p:pic>
        <p:nvPicPr>
          <p:cNvPr id="15" name="Imagen 14"/>
          <p:cNvPicPr>
            <a:picLocks noChangeAspect="1"/>
          </p:cNvPicPr>
          <p:nvPr/>
        </p:nvPicPr>
        <p:blipFill>
          <a:blip r:embed="rId5"/>
          <a:stretch>
            <a:fillRect/>
          </a:stretch>
        </p:blipFill>
        <p:spPr>
          <a:xfrm>
            <a:off x="509545" y="3962711"/>
            <a:ext cx="5029993" cy="1787307"/>
          </a:xfrm>
          <a:prstGeom prst="rect">
            <a:avLst/>
          </a:prstGeom>
        </p:spPr>
      </p:pic>
      <p:sp>
        <p:nvSpPr>
          <p:cNvPr id="16" name="CuadroTexto 15"/>
          <p:cNvSpPr txBox="1"/>
          <p:nvPr/>
        </p:nvSpPr>
        <p:spPr>
          <a:xfrm>
            <a:off x="5780724" y="3159291"/>
            <a:ext cx="3775147" cy="369332"/>
          </a:xfrm>
          <a:prstGeom prst="rect">
            <a:avLst/>
          </a:prstGeom>
          <a:noFill/>
        </p:spPr>
        <p:txBody>
          <a:bodyPr wrap="square" rtlCol="0">
            <a:spAutoFit/>
          </a:bodyPr>
          <a:lstStyle/>
          <a:p>
            <a:r>
              <a:rPr lang="en-US" b="1" dirty="0"/>
              <a:t>Batch, epoch e </a:t>
            </a:r>
            <a:r>
              <a:rPr lang="en-US" b="1" dirty="0" err="1"/>
              <a:t>iteraciones</a:t>
            </a:r>
            <a:endParaRPr lang="en-US" b="1" dirty="0"/>
          </a:p>
        </p:txBody>
      </p:sp>
      <p:sp>
        <p:nvSpPr>
          <p:cNvPr id="18" name="CuadroTexto 17"/>
          <p:cNvSpPr txBox="1"/>
          <p:nvPr/>
        </p:nvSpPr>
        <p:spPr>
          <a:xfrm>
            <a:off x="509545" y="3159291"/>
            <a:ext cx="3775147" cy="369332"/>
          </a:xfrm>
          <a:prstGeom prst="rect">
            <a:avLst/>
          </a:prstGeom>
          <a:noFill/>
        </p:spPr>
        <p:txBody>
          <a:bodyPr wrap="square" rtlCol="0">
            <a:spAutoFit/>
          </a:bodyPr>
          <a:lstStyle/>
          <a:p>
            <a:r>
              <a:rPr lang="en-US" b="1" dirty="0" err="1"/>
              <a:t>Funciones</a:t>
            </a:r>
            <a:r>
              <a:rPr lang="en-US" b="1" dirty="0"/>
              <a:t> de </a:t>
            </a:r>
            <a:r>
              <a:rPr lang="en-US" b="1" dirty="0" err="1"/>
              <a:t>activación</a:t>
            </a:r>
            <a:endParaRPr lang="en-US" b="1" dirty="0"/>
          </a:p>
        </p:txBody>
      </p:sp>
      <p:sp>
        <p:nvSpPr>
          <p:cNvPr id="19" name="Título 1">
            <a:extLst>
              <a:ext uri="{FF2B5EF4-FFF2-40B4-BE49-F238E27FC236}">
                <a16:creationId xmlns:a16="http://schemas.microsoft.com/office/drawing/2014/main" id="{CF87A136-AB20-477B-97FF-4AB9F3CCB26D}"/>
              </a:ext>
            </a:extLst>
          </p:cNvPr>
          <p:cNvSpPr>
            <a:spLocks noGrp="1"/>
          </p:cNvSpPr>
          <p:nvPr>
            <p:ph type="title"/>
          </p:nvPr>
        </p:nvSpPr>
        <p:spPr>
          <a:xfrm>
            <a:off x="1080252" y="1238792"/>
            <a:ext cx="4553632" cy="763455"/>
          </a:xfrm>
        </p:spPr>
        <p:txBody>
          <a:bodyPr>
            <a:normAutofit/>
          </a:bodyPr>
          <a:lstStyle/>
          <a:p>
            <a:pPr algn="l"/>
            <a:r>
              <a:rPr lang="es-ES" sz="2400" b="1" dirty="0"/>
              <a:t>Neural Network</a:t>
            </a:r>
          </a:p>
        </p:txBody>
      </p:sp>
      <p:sp>
        <p:nvSpPr>
          <p:cNvPr id="20" name="Elipse 19">
            <a:extLst>
              <a:ext uri="{FF2B5EF4-FFF2-40B4-BE49-F238E27FC236}">
                <a16:creationId xmlns:a16="http://schemas.microsoft.com/office/drawing/2014/main" id="{D6E977BD-F6BC-415E-BA94-4D067221064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Conector recto 20">
            <a:extLst>
              <a:ext uri="{FF2B5EF4-FFF2-40B4-BE49-F238E27FC236}">
                <a16:creationId xmlns:a16="http://schemas.microsoft.com/office/drawing/2014/main" id="{32D37891-291A-4C98-B5D0-D51B1A37949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2" name="Imagen 21">
            <a:extLst>
              <a:ext uri="{FF2B5EF4-FFF2-40B4-BE49-F238E27FC236}">
                <a16:creationId xmlns:a16="http://schemas.microsoft.com/office/drawing/2014/main" id="{F5DA000E-9992-4CD5-A02E-2D47C1F0FE7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27645329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34</a:t>
            </a:fld>
            <a:endParaRPr lang="es-ES" dirty="0"/>
          </a:p>
        </p:txBody>
      </p:sp>
      <p:pic>
        <p:nvPicPr>
          <p:cNvPr id="4098" name="Picture 2" descr="../../_images/sphx_glr_plot_classifier_comparison_0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72525"/>
          <a:stretch/>
        </p:blipFill>
        <p:spPr bwMode="auto">
          <a:xfrm>
            <a:off x="222033" y="2036733"/>
            <a:ext cx="3680155" cy="44648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_images/sphx_glr_plot_classifier_comparison_0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7467" r="63276"/>
          <a:stretch/>
        </p:blipFill>
        <p:spPr bwMode="auto">
          <a:xfrm>
            <a:off x="3902188" y="2036733"/>
            <a:ext cx="1234962" cy="444662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_images/sphx_glr_plot_classifier_comparison_001.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619" r="27044"/>
          <a:stretch/>
        </p:blipFill>
        <p:spPr bwMode="auto">
          <a:xfrm>
            <a:off x="5114667" y="2023226"/>
            <a:ext cx="3661034" cy="446418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p:cNvSpPr txBox="1"/>
          <p:nvPr/>
        </p:nvSpPr>
        <p:spPr>
          <a:xfrm>
            <a:off x="406364" y="6483355"/>
            <a:ext cx="4632361" cy="307777"/>
          </a:xfrm>
          <a:prstGeom prst="rect">
            <a:avLst/>
          </a:prstGeom>
          <a:noFill/>
        </p:spPr>
        <p:txBody>
          <a:bodyPr wrap="square" rtlCol="0">
            <a:spAutoFit/>
          </a:bodyPr>
          <a:lstStyle/>
          <a:p>
            <a:r>
              <a:rPr lang="en-US" sz="1400" dirty="0"/>
              <a:t>Fuente: </a:t>
            </a:r>
            <a:r>
              <a:rPr lang="en-US" sz="1400" dirty="0" err="1"/>
              <a:t>scikitlearn</a:t>
            </a:r>
            <a:endParaRPr lang="en-US" sz="1400" dirty="0"/>
          </a:p>
        </p:txBody>
      </p:sp>
      <p:sp>
        <p:nvSpPr>
          <p:cNvPr id="12" name="Título 1">
            <a:extLst>
              <a:ext uri="{FF2B5EF4-FFF2-40B4-BE49-F238E27FC236}">
                <a16:creationId xmlns:a16="http://schemas.microsoft.com/office/drawing/2014/main" id="{0D2033EF-A068-4101-8E05-AD66C7BB7CE9}"/>
              </a:ext>
            </a:extLst>
          </p:cNvPr>
          <p:cNvSpPr txBox="1">
            <a:spLocks/>
          </p:cNvSpPr>
          <p:nvPr/>
        </p:nvSpPr>
        <p:spPr>
          <a:xfrm>
            <a:off x="1080252" y="1238792"/>
            <a:ext cx="5930148"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Algoritmos Supervisados de Clasificación </a:t>
            </a:r>
          </a:p>
        </p:txBody>
      </p:sp>
      <p:sp>
        <p:nvSpPr>
          <p:cNvPr id="14" name="Elipse 13">
            <a:extLst>
              <a:ext uri="{FF2B5EF4-FFF2-40B4-BE49-F238E27FC236}">
                <a16:creationId xmlns:a16="http://schemas.microsoft.com/office/drawing/2014/main" id="{532489DF-439A-4B8B-9457-4E2ACA92F14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Conector recto 14">
            <a:extLst>
              <a:ext uri="{FF2B5EF4-FFF2-40B4-BE49-F238E27FC236}">
                <a16:creationId xmlns:a16="http://schemas.microsoft.com/office/drawing/2014/main" id="{2C4F45D2-C1B5-452F-BD45-2033525AECAC}"/>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6" name="Imagen 15">
            <a:extLst>
              <a:ext uri="{FF2B5EF4-FFF2-40B4-BE49-F238E27FC236}">
                <a16:creationId xmlns:a16="http://schemas.microsoft.com/office/drawing/2014/main" id="{EC2A4726-28FB-4AA5-9108-C5D099DE539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159538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35</a:t>
            </a:fld>
            <a:endParaRPr lang="es-ES"/>
          </a:p>
        </p:txBody>
      </p:sp>
      <p:sp>
        <p:nvSpPr>
          <p:cNvPr id="12" name="Rectángulo 11">
            <a:extLst>
              <a:ext uri="{FF2B5EF4-FFF2-40B4-BE49-F238E27FC236}">
                <a16:creationId xmlns:a16="http://schemas.microsoft.com/office/drawing/2014/main" id="{7C9A7DE2-C87B-49F8-8B59-14C1F3B55F7B}"/>
              </a:ext>
            </a:extLst>
          </p:cNvPr>
          <p:cNvSpPr/>
          <p:nvPr/>
        </p:nvSpPr>
        <p:spPr>
          <a:xfrm>
            <a:off x="628650" y="2006272"/>
            <a:ext cx="8312150" cy="3539430"/>
          </a:xfrm>
          <a:prstGeom prst="rect">
            <a:avLst/>
          </a:prstGeom>
        </p:spPr>
        <p:txBody>
          <a:bodyPr wrap="square">
            <a:spAutoFit/>
          </a:bodyPr>
          <a:lstStyle/>
          <a:p>
            <a:r>
              <a:rPr lang="es-ES" sz="3200" dirty="0">
                <a:solidFill>
                  <a:schemeClr val="bg1">
                    <a:lumMod val="75000"/>
                  </a:schemeClr>
                </a:solidFill>
                <a:latin typeface="+mj-lt"/>
              </a:rPr>
              <a:t>Conceptos generales.</a:t>
            </a:r>
          </a:p>
          <a:p>
            <a:r>
              <a:rPr lang="es-ES" sz="3200" dirty="0">
                <a:solidFill>
                  <a:schemeClr val="bg1">
                    <a:lumMod val="75000"/>
                  </a:schemeClr>
                </a:solidFill>
                <a:latin typeface="+mj-lt"/>
              </a:rPr>
              <a:t>Tipos de Clasificación.</a:t>
            </a:r>
          </a:p>
          <a:p>
            <a:r>
              <a:rPr lang="es-ES" sz="3200" dirty="0">
                <a:solidFill>
                  <a:schemeClr val="bg1">
                    <a:lumMod val="75000"/>
                  </a:schemeClr>
                </a:solidFill>
                <a:latin typeface="+mj-lt"/>
              </a:rPr>
              <a:t>Aplicaciones de Clasificación.</a:t>
            </a:r>
          </a:p>
          <a:p>
            <a:r>
              <a:rPr lang="es-ES" sz="3200" dirty="0">
                <a:solidFill>
                  <a:schemeClr val="bg1">
                    <a:lumMod val="75000"/>
                  </a:schemeClr>
                </a:solidFill>
                <a:latin typeface="+mj-lt"/>
              </a:rPr>
              <a:t>Detectar y resolver el desequilibrio de clases. </a:t>
            </a:r>
          </a:p>
          <a:p>
            <a:r>
              <a:rPr lang="es-ES" sz="3200" dirty="0">
                <a:solidFill>
                  <a:schemeClr val="bg1">
                    <a:lumMod val="75000"/>
                  </a:schemeClr>
                </a:solidFill>
                <a:latin typeface="+mj-lt"/>
              </a:rPr>
              <a:t>Principales modelos de Clasificación. </a:t>
            </a:r>
          </a:p>
          <a:p>
            <a:r>
              <a:rPr lang="es-ES" sz="3200" b="1" dirty="0">
                <a:solidFill>
                  <a:srgbClr val="006DA5"/>
                </a:solidFill>
              </a:rPr>
              <a:t>Métricas de evaluación: Clasificación.</a:t>
            </a:r>
          </a:p>
          <a:p>
            <a:r>
              <a:rPr lang="es-ES" sz="3200" dirty="0">
                <a:solidFill>
                  <a:schemeClr val="bg1">
                    <a:lumMod val="75000"/>
                  </a:schemeClr>
                </a:solidFill>
                <a:latin typeface="+mj-lt"/>
              </a:rPr>
              <a:t>Ejemplo práctico de un modelo de Clasificación.</a:t>
            </a:r>
          </a:p>
        </p:txBody>
      </p:sp>
    </p:spTree>
    <p:extLst>
      <p:ext uri="{BB962C8B-B14F-4D97-AF65-F5344CB8AC3E}">
        <p14:creationId xmlns:p14="http://schemas.microsoft.com/office/powerpoint/2010/main" val="41283885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redondeado 2"/>
          <p:cNvSpPr/>
          <p:nvPr/>
        </p:nvSpPr>
        <p:spPr>
          <a:xfrm>
            <a:off x="1202789" y="2939730"/>
            <a:ext cx="6922036" cy="2585323"/>
          </a:xfrm>
          <a:prstGeom prst="roundRect">
            <a:avLst/>
          </a:prstGeom>
          <a:solidFill>
            <a:srgbClr val="ECF3FA"/>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Marcador de número de diapositiva 3"/>
          <p:cNvSpPr>
            <a:spLocks noGrp="1"/>
          </p:cNvSpPr>
          <p:nvPr>
            <p:ph type="sldNum" sz="quarter" idx="12"/>
          </p:nvPr>
        </p:nvSpPr>
        <p:spPr/>
        <p:txBody>
          <a:bodyPr/>
          <a:lstStyle/>
          <a:p>
            <a:fld id="{F72B40EF-D53A-41AA-87B6-B9F74BA43E09}" type="slidenum">
              <a:rPr lang="es-ES" smtClean="0"/>
              <a:t>36</a:t>
            </a:fld>
            <a:endParaRPr lang="es-ES"/>
          </a:p>
        </p:txBody>
      </p:sp>
      <p:sp>
        <p:nvSpPr>
          <p:cNvPr id="8" name="Título 1"/>
          <p:cNvSpPr>
            <a:spLocks noGrp="1"/>
          </p:cNvSpPr>
          <p:nvPr>
            <p:ph type="title"/>
          </p:nvPr>
        </p:nvSpPr>
        <p:spPr>
          <a:xfrm>
            <a:off x="1080252" y="1238792"/>
            <a:ext cx="7551685" cy="763455"/>
          </a:xfrm>
        </p:spPr>
        <p:txBody>
          <a:bodyPr>
            <a:normAutofit/>
          </a:bodyPr>
          <a:lstStyle/>
          <a:p>
            <a:pPr algn="l"/>
            <a:r>
              <a:rPr lang="es-ES" sz="2400" dirty="0"/>
              <a:t> </a:t>
            </a:r>
            <a:r>
              <a:rPr lang="es-ES" sz="2400" b="1" dirty="0"/>
              <a:t>Evaluación de Algoritmos de Clasificación </a:t>
            </a:r>
          </a:p>
        </p:txBody>
      </p:sp>
      <p:sp>
        <p:nvSpPr>
          <p:cNvPr id="20" name="CuadroTexto 19"/>
          <p:cNvSpPr txBox="1"/>
          <p:nvPr/>
        </p:nvSpPr>
        <p:spPr>
          <a:xfrm>
            <a:off x="1202789" y="2084091"/>
            <a:ext cx="7125287" cy="369332"/>
          </a:xfrm>
          <a:prstGeom prst="rect">
            <a:avLst/>
          </a:prstGeom>
          <a:noFill/>
        </p:spPr>
        <p:txBody>
          <a:bodyPr wrap="square" rtlCol="0">
            <a:spAutoFit/>
          </a:bodyPr>
          <a:lstStyle/>
          <a:p>
            <a:r>
              <a:rPr lang="es-ES" dirty="0"/>
              <a:t>Existen muchas formas de evaluar la precisión y desempeño del algoritmo.</a:t>
            </a:r>
          </a:p>
        </p:txBody>
      </p:sp>
      <p:sp>
        <p:nvSpPr>
          <p:cNvPr id="22" name="CuadroTexto 21"/>
          <p:cNvSpPr txBox="1"/>
          <p:nvPr/>
        </p:nvSpPr>
        <p:spPr>
          <a:xfrm>
            <a:off x="1631414" y="3077502"/>
            <a:ext cx="4352543" cy="2585323"/>
          </a:xfrm>
          <a:prstGeom prst="rect">
            <a:avLst/>
          </a:prstGeom>
          <a:noFill/>
        </p:spPr>
        <p:txBody>
          <a:bodyPr wrap="square" rtlCol="0">
            <a:spAutoFit/>
          </a:bodyPr>
          <a:lstStyle/>
          <a:p>
            <a:r>
              <a:rPr lang="es-ES" b="1" dirty="0"/>
              <a:t>Métricas de Clasificación</a:t>
            </a:r>
          </a:p>
          <a:p>
            <a:pPr marL="285750" indent="-285750">
              <a:buFont typeface="Arial" panose="020B0604020202020204" pitchFamily="34" charset="0"/>
              <a:buChar char="•"/>
            </a:pPr>
            <a:r>
              <a:rPr lang="es-ES" dirty="0"/>
              <a:t>Matriz de confusión</a:t>
            </a:r>
          </a:p>
          <a:p>
            <a:pPr marL="285750" indent="-285750">
              <a:buFont typeface="Arial" panose="020B0604020202020204" pitchFamily="34" charset="0"/>
              <a:buChar char="•"/>
            </a:pPr>
            <a:r>
              <a:rPr lang="es-ES" dirty="0"/>
              <a:t>Acierto</a:t>
            </a:r>
          </a:p>
          <a:p>
            <a:pPr marL="285750" indent="-285750">
              <a:buFont typeface="Arial" panose="020B0604020202020204" pitchFamily="34" charset="0"/>
              <a:buChar char="•"/>
            </a:pPr>
            <a:r>
              <a:rPr lang="es-ES" dirty="0" err="1"/>
              <a:t>Recall</a:t>
            </a:r>
            <a:endParaRPr lang="es-ES" dirty="0"/>
          </a:p>
          <a:p>
            <a:pPr marL="285750" indent="-285750">
              <a:buFont typeface="Arial" panose="020B0604020202020204" pitchFamily="34" charset="0"/>
              <a:buChar char="•"/>
            </a:pPr>
            <a:r>
              <a:rPr lang="es-ES" dirty="0" err="1"/>
              <a:t>Precision</a:t>
            </a:r>
            <a:endParaRPr lang="es-ES" dirty="0"/>
          </a:p>
          <a:p>
            <a:pPr marL="285750" indent="-285750">
              <a:buFont typeface="Arial" panose="020B0604020202020204" pitchFamily="34" charset="0"/>
              <a:buChar char="•"/>
            </a:pPr>
            <a:r>
              <a:rPr lang="es-ES" dirty="0"/>
              <a:t>F-1 Score</a:t>
            </a:r>
          </a:p>
          <a:p>
            <a:pPr marL="285750" indent="-285750">
              <a:buFont typeface="Arial" panose="020B0604020202020204" pitchFamily="34" charset="0"/>
              <a:buChar char="•"/>
            </a:pPr>
            <a:r>
              <a:rPr lang="es-ES" dirty="0"/>
              <a:t>MCC (</a:t>
            </a:r>
            <a:r>
              <a:rPr lang="es-ES" dirty="0" err="1"/>
              <a:t>Matthews</a:t>
            </a:r>
            <a:r>
              <a:rPr lang="es-ES" dirty="0"/>
              <a:t> </a:t>
            </a:r>
            <a:r>
              <a:rPr lang="es-ES" dirty="0" err="1"/>
              <a:t>correlation</a:t>
            </a:r>
            <a:r>
              <a:rPr lang="es-ES" dirty="0"/>
              <a:t> </a:t>
            </a:r>
            <a:r>
              <a:rPr lang="es-ES" dirty="0" err="1"/>
              <a:t>coefficient</a:t>
            </a:r>
            <a:r>
              <a:rPr lang="es-ES" dirty="0"/>
              <a:t>)</a:t>
            </a:r>
          </a:p>
          <a:p>
            <a:pPr marL="285750" indent="-285750">
              <a:buFont typeface="Arial" panose="020B0604020202020204" pitchFamily="34" charset="0"/>
              <a:buChar char="•"/>
            </a:pPr>
            <a:r>
              <a:rPr lang="es-ES" dirty="0"/>
              <a:t>AUC-ROC</a:t>
            </a:r>
          </a:p>
          <a:p>
            <a:endParaRPr lang="en-US" dirty="0"/>
          </a:p>
        </p:txBody>
      </p:sp>
      <p:sp>
        <p:nvSpPr>
          <p:cNvPr id="11" name="Elipse 10">
            <a:extLst>
              <a:ext uri="{FF2B5EF4-FFF2-40B4-BE49-F238E27FC236}">
                <a16:creationId xmlns:a16="http://schemas.microsoft.com/office/drawing/2014/main" id="{0859DBFE-181D-457B-815E-555F5CE5BD65}"/>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2" name="Conector recto 11">
            <a:extLst>
              <a:ext uri="{FF2B5EF4-FFF2-40B4-BE49-F238E27FC236}">
                <a16:creationId xmlns:a16="http://schemas.microsoft.com/office/drawing/2014/main" id="{0FC0F1F8-78C6-4D27-8CFE-3B132CEA8642}"/>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13" name="Imagen 12">
            <a:extLst>
              <a:ext uri="{FF2B5EF4-FFF2-40B4-BE49-F238E27FC236}">
                <a16:creationId xmlns:a16="http://schemas.microsoft.com/office/drawing/2014/main" id="{2822CA5A-53A4-467B-B96F-FB49C1E65AD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27907075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37</a:t>
            </a:fld>
            <a:endParaRPr lang="es-ES"/>
          </a:p>
        </p:txBody>
      </p:sp>
      <p:sp>
        <p:nvSpPr>
          <p:cNvPr id="14" name="Título 1"/>
          <p:cNvSpPr txBox="1">
            <a:spLocks/>
          </p:cNvSpPr>
          <p:nvPr/>
        </p:nvSpPr>
        <p:spPr>
          <a:xfrm>
            <a:off x="1080252" y="1238792"/>
            <a:ext cx="3958473"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dirty="0"/>
              <a:t> </a:t>
            </a:r>
            <a:r>
              <a:rPr lang="es-ES" sz="2400" b="1" dirty="0"/>
              <a:t>Matriz de confusión</a:t>
            </a:r>
          </a:p>
        </p:txBody>
      </p:sp>
      <p:sp>
        <p:nvSpPr>
          <p:cNvPr id="12" name="CuadroTexto 11"/>
          <p:cNvSpPr txBox="1"/>
          <p:nvPr/>
        </p:nvSpPr>
        <p:spPr>
          <a:xfrm>
            <a:off x="2643325" y="2874675"/>
            <a:ext cx="1558752" cy="307777"/>
          </a:xfrm>
          <a:prstGeom prst="rect">
            <a:avLst/>
          </a:prstGeom>
          <a:noFill/>
        </p:spPr>
        <p:txBody>
          <a:bodyPr wrap="square" rtlCol="0">
            <a:spAutoFit/>
          </a:bodyPr>
          <a:lstStyle/>
          <a:p>
            <a:r>
              <a:rPr lang="gl-ES" sz="1400" b="1" dirty="0">
                <a:solidFill>
                  <a:schemeClr val="bg1"/>
                </a:solidFill>
              </a:rPr>
              <a:t>PREDICTED</a:t>
            </a:r>
            <a:endParaRPr lang="es-ES" sz="1400" b="1" dirty="0">
              <a:solidFill>
                <a:schemeClr val="bg1"/>
              </a:solidFill>
            </a:endParaRPr>
          </a:p>
        </p:txBody>
      </p:sp>
      <p:cxnSp>
        <p:nvCxnSpPr>
          <p:cNvPr id="15" name="Conector recto 14"/>
          <p:cNvCxnSpPr/>
          <p:nvPr/>
        </p:nvCxnSpPr>
        <p:spPr>
          <a:xfrm>
            <a:off x="1976884" y="2903099"/>
            <a:ext cx="1598386" cy="4064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157247" y="1810226"/>
            <a:ext cx="7812582" cy="646331"/>
          </a:xfrm>
          <a:prstGeom prst="rect">
            <a:avLst/>
          </a:prstGeom>
          <a:noFill/>
        </p:spPr>
        <p:txBody>
          <a:bodyPr wrap="square" rtlCol="0">
            <a:spAutoFit/>
          </a:bodyPr>
          <a:lstStyle/>
          <a:p>
            <a:r>
              <a:rPr lang="es-ES" dirty="0"/>
              <a:t>Una matriz de confusión es una tabla que resume el rendimiento de un algoritmo de clasificación de tipo supervisado. </a:t>
            </a:r>
            <a:endParaRPr lang="en-US" dirty="0"/>
          </a:p>
        </p:txBody>
      </p:sp>
      <p:sp>
        <p:nvSpPr>
          <p:cNvPr id="27" name="Rectángulo 26"/>
          <p:cNvSpPr/>
          <p:nvPr/>
        </p:nvSpPr>
        <p:spPr>
          <a:xfrm>
            <a:off x="743269" y="5110093"/>
            <a:ext cx="9105291" cy="954107"/>
          </a:xfrm>
          <a:prstGeom prst="rect">
            <a:avLst/>
          </a:prstGeom>
        </p:spPr>
        <p:txBody>
          <a:bodyPr wrap="square">
            <a:spAutoFit/>
          </a:bodyPr>
          <a:lstStyle/>
          <a:p>
            <a:pPr marL="285750" indent="-285750">
              <a:buFont typeface="Arial" panose="020B0604020202020204" pitchFamily="34" charset="0"/>
              <a:buChar char="•"/>
            </a:pPr>
            <a:r>
              <a:rPr lang="en-US" sz="1400" b="1" dirty="0" err="1">
                <a:solidFill>
                  <a:srgbClr val="00B050"/>
                </a:solidFill>
              </a:rPr>
              <a:t>Verdaderos</a:t>
            </a:r>
            <a:r>
              <a:rPr lang="en-US" sz="1400" b="1" dirty="0">
                <a:solidFill>
                  <a:srgbClr val="00B050"/>
                </a:solidFill>
              </a:rPr>
              <a:t> </a:t>
            </a:r>
            <a:r>
              <a:rPr lang="en-US" sz="1400" b="1" dirty="0" err="1">
                <a:solidFill>
                  <a:srgbClr val="00B050"/>
                </a:solidFill>
              </a:rPr>
              <a:t>positivos</a:t>
            </a:r>
            <a:r>
              <a:rPr lang="en-US" sz="1400" b="1" dirty="0">
                <a:solidFill>
                  <a:srgbClr val="00B050"/>
                </a:solidFill>
              </a:rPr>
              <a:t> (TP): </a:t>
            </a:r>
            <a:r>
              <a:rPr lang="en-US" sz="1400" dirty="0" err="1"/>
              <a:t>Cuando</a:t>
            </a:r>
            <a:r>
              <a:rPr lang="en-US" sz="1400" dirty="0"/>
              <a:t> </a:t>
            </a:r>
            <a:r>
              <a:rPr lang="en-US" sz="1400" dirty="0" err="1"/>
              <a:t>predecimos</a:t>
            </a:r>
            <a:r>
              <a:rPr lang="en-US" sz="1400" dirty="0"/>
              <a:t> un </a:t>
            </a:r>
            <a:r>
              <a:rPr lang="en-US" sz="1400" dirty="0" err="1"/>
              <a:t>positivo</a:t>
            </a:r>
            <a:r>
              <a:rPr lang="en-US" sz="1400" dirty="0"/>
              <a:t> y el </a:t>
            </a:r>
            <a:r>
              <a:rPr lang="en-US" sz="1400" dirty="0" err="1"/>
              <a:t>resultado</a:t>
            </a:r>
            <a:r>
              <a:rPr lang="en-US" sz="1400" dirty="0"/>
              <a:t> </a:t>
            </a:r>
            <a:r>
              <a:rPr lang="en-US" sz="1400" dirty="0" err="1"/>
              <a:t>verdadero</a:t>
            </a:r>
            <a:r>
              <a:rPr lang="en-US" sz="1400" dirty="0"/>
              <a:t> </a:t>
            </a:r>
            <a:r>
              <a:rPr lang="en-US" sz="1400" dirty="0" err="1"/>
              <a:t>es</a:t>
            </a:r>
            <a:r>
              <a:rPr lang="en-US" sz="1400" dirty="0"/>
              <a:t> </a:t>
            </a:r>
            <a:r>
              <a:rPr lang="en-US" sz="1400" dirty="0" err="1"/>
              <a:t>positivo</a:t>
            </a:r>
            <a:r>
              <a:rPr lang="en-US" sz="1400" dirty="0"/>
              <a:t>.</a:t>
            </a:r>
          </a:p>
          <a:p>
            <a:pPr marL="285750" indent="-285750">
              <a:buFont typeface="Arial" panose="020B0604020202020204" pitchFamily="34" charset="0"/>
              <a:buChar char="•"/>
            </a:pPr>
            <a:r>
              <a:rPr lang="en-US" sz="1400" b="1" dirty="0" err="1">
                <a:solidFill>
                  <a:srgbClr val="C00000"/>
                </a:solidFill>
              </a:rPr>
              <a:t>Falsos</a:t>
            </a:r>
            <a:r>
              <a:rPr lang="en-US" sz="1400" b="1" dirty="0">
                <a:solidFill>
                  <a:srgbClr val="C00000"/>
                </a:solidFill>
              </a:rPr>
              <a:t> </a:t>
            </a:r>
            <a:r>
              <a:rPr lang="en-US" sz="1400" b="1" dirty="0" err="1">
                <a:solidFill>
                  <a:srgbClr val="C00000"/>
                </a:solidFill>
              </a:rPr>
              <a:t>positivos</a:t>
            </a:r>
            <a:r>
              <a:rPr lang="en-US" sz="1400" b="1" dirty="0">
                <a:solidFill>
                  <a:srgbClr val="C00000"/>
                </a:solidFill>
              </a:rPr>
              <a:t> (FP)</a:t>
            </a:r>
            <a:r>
              <a:rPr lang="en-US" sz="1400" dirty="0"/>
              <a:t>: </a:t>
            </a:r>
            <a:r>
              <a:rPr lang="en-US" sz="1400" dirty="0" err="1"/>
              <a:t>Cuando</a:t>
            </a:r>
            <a:r>
              <a:rPr lang="en-US" sz="1400" dirty="0"/>
              <a:t> </a:t>
            </a:r>
            <a:r>
              <a:rPr lang="en-US" sz="1400" dirty="0" err="1"/>
              <a:t>predecimos</a:t>
            </a:r>
            <a:r>
              <a:rPr lang="en-US" sz="1400" dirty="0"/>
              <a:t> un </a:t>
            </a:r>
            <a:r>
              <a:rPr lang="en-US" sz="1400" dirty="0" err="1"/>
              <a:t>positivo</a:t>
            </a:r>
            <a:r>
              <a:rPr lang="en-US" sz="1400" dirty="0"/>
              <a:t> y el </a:t>
            </a:r>
            <a:r>
              <a:rPr lang="en-US" sz="1400" dirty="0" err="1"/>
              <a:t>resultado</a:t>
            </a:r>
            <a:r>
              <a:rPr lang="en-US" sz="1400" dirty="0"/>
              <a:t> </a:t>
            </a:r>
            <a:r>
              <a:rPr lang="en-US" sz="1400" dirty="0" err="1"/>
              <a:t>verdadero</a:t>
            </a:r>
            <a:r>
              <a:rPr lang="en-US" sz="1400" dirty="0"/>
              <a:t> </a:t>
            </a:r>
            <a:r>
              <a:rPr lang="en-US" sz="1400" dirty="0" err="1"/>
              <a:t>es</a:t>
            </a:r>
            <a:r>
              <a:rPr lang="en-US" sz="1400" dirty="0"/>
              <a:t> </a:t>
            </a:r>
            <a:r>
              <a:rPr lang="en-US" sz="1400" dirty="0" err="1"/>
              <a:t>negativo</a:t>
            </a:r>
            <a:r>
              <a:rPr lang="en-US" sz="1400" dirty="0"/>
              <a:t>.</a:t>
            </a:r>
          </a:p>
          <a:p>
            <a:pPr marL="285750" indent="-285750">
              <a:buFont typeface="Arial" panose="020B0604020202020204" pitchFamily="34" charset="0"/>
              <a:buChar char="•"/>
            </a:pPr>
            <a:r>
              <a:rPr lang="en-US" sz="1400" b="1" dirty="0" err="1">
                <a:solidFill>
                  <a:srgbClr val="C00000"/>
                </a:solidFill>
              </a:rPr>
              <a:t>Falsos</a:t>
            </a:r>
            <a:r>
              <a:rPr lang="en-US" sz="1400" b="1" dirty="0">
                <a:solidFill>
                  <a:srgbClr val="C00000"/>
                </a:solidFill>
              </a:rPr>
              <a:t> </a:t>
            </a:r>
            <a:r>
              <a:rPr lang="en-US" sz="1400" b="1" dirty="0" err="1">
                <a:solidFill>
                  <a:srgbClr val="C00000"/>
                </a:solidFill>
              </a:rPr>
              <a:t>negativos</a:t>
            </a:r>
            <a:r>
              <a:rPr lang="en-US" sz="1400" b="1" dirty="0">
                <a:solidFill>
                  <a:srgbClr val="C00000"/>
                </a:solidFill>
              </a:rPr>
              <a:t> (FN): </a:t>
            </a:r>
            <a:r>
              <a:rPr lang="en-US" sz="1400" dirty="0" err="1"/>
              <a:t>Cuando</a:t>
            </a:r>
            <a:r>
              <a:rPr lang="en-US" sz="1400" dirty="0"/>
              <a:t> </a:t>
            </a:r>
            <a:r>
              <a:rPr lang="en-US" sz="1400" dirty="0" err="1"/>
              <a:t>predecimos</a:t>
            </a:r>
            <a:r>
              <a:rPr lang="en-US" sz="1400" dirty="0"/>
              <a:t> un </a:t>
            </a:r>
            <a:r>
              <a:rPr lang="en-US" sz="1400" dirty="0" err="1"/>
              <a:t>negativo</a:t>
            </a:r>
            <a:r>
              <a:rPr lang="en-US" sz="1400" dirty="0"/>
              <a:t> y el </a:t>
            </a:r>
            <a:r>
              <a:rPr lang="en-US" sz="1400" dirty="0" err="1"/>
              <a:t>resultado</a:t>
            </a:r>
            <a:r>
              <a:rPr lang="en-US" sz="1400" dirty="0"/>
              <a:t> </a:t>
            </a:r>
            <a:r>
              <a:rPr lang="en-US" sz="1400" dirty="0" err="1"/>
              <a:t>verdadero</a:t>
            </a:r>
            <a:r>
              <a:rPr lang="en-US" sz="1400" dirty="0"/>
              <a:t> </a:t>
            </a:r>
            <a:r>
              <a:rPr lang="en-US" sz="1400" dirty="0" err="1"/>
              <a:t>es</a:t>
            </a:r>
            <a:r>
              <a:rPr lang="en-US" sz="1400" dirty="0"/>
              <a:t> </a:t>
            </a:r>
            <a:r>
              <a:rPr lang="en-US" sz="1400" dirty="0" err="1"/>
              <a:t>positivo</a:t>
            </a:r>
            <a:r>
              <a:rPr lang="en-US" sz="1400" dirty="0"/>
              <a:t>.</a:t>
            </a:r>
          </a:p>
          <a:p>
            <a:pPr marL="285750" indent="-285750">
              <a:buFont typeface="Arial" panose="020B0604020202020204" pitchFamily="34" charset="0"/>
              <a:buChar char="•"/>
            </a:pPr>
            <a:r>
              <a:rPr lang="en-US" sz="1400" b="1" dirty="0" err="1">
                <a:solidFill>
                  <a:srgbClr val="00B050"/>
                </a:solidFill>
              </a:rPr>
              <a:t>Verdaderos</a:t>
            </a:r>
            <a:r>
              <a:rPr lang="en-US" sz="1400" b="1" dirty="0">
                <a:solidFill>
                  <a:srgbClr val="00B050"/>
                </a:solidFill>
              </a:rPr>
              <a:t> </a:t>
            </a:r>
            <a:r>
              <a:rPr lang="en-US" sz="1400" b="1" dirty="0" err="1">
                <a:solidFill>
                  <a:srgbClr val="00B050"/>
                </a:solidFill>
              </a:rPr>
              <a:t>Negativos</a:t>
            </a:r>
            <a:r>
              <a:rPr lang="en-US" sz="1400" b="1" dirty="0">
                <a:solidFill>
                  <a:srgbClr val="00B050"/>
                </a:solidFill>
              </a:rPr>
              <a:t> (TN): </a:t>
            </a:r>
            <a:r>
              <a:rPr lang="en-US" sz="1400" dirty="0" err="1"/>
              <a:t>Cuando</a:t>
            </a:r>
            <a:r>
              <a:rPr lang="en-US" sz="1400" dirty="0"/>
              <a:t> </a:t>
            </a:r>
            <a:r>
              <a:rPr lang="en-US" sz="1400" dirty="0" err="1"/>
              <a:t>predecimos</a:t>
            </a:r>
            <a:r>
              <a:rPr lang="en-US" sz="1400" dirty="0"/>
              <a:t> un </a:t>
            </a:r>
            <a:r>
              <a:rPr lang="en-US" sz="1400" dirty="0" err="1"/>
              <a:t>negativo</a:t>
            </a:r>
            <a:r>
              <a:rPr lang="en-US" sz="1400" dirty="0"/>
              <a:t> y el </a:t>
            </a:r>
            <a:r>
              <a:rPr lang="en-US" sz="1400" dirty="0" err="1"/>
              <a:t>resultado</a:t>
            </a:r>
            <a:r>
              <a:rPr lang="en-US" sz="1400" dirty="0"/>
              <a:t> real </a:t>
            </a:r>
            <a:r>
              <a:rPr lang="en-US" sz="1400" dirty="0" err="1"/>
              <a:t>es</a:t>
            </a:r>
            <a:r>
              <a:rPr lang="en-US" sz="1400" dirty="0"/>
              <a:t> </a:t>
            </a:r>
            <a:r>
              <a:rPr lang="en-US" sz="1400" dirty="0" err="1"/>
              <a:t>negativo</a:t>
            </a:r>
            <a:r>
              <a:rPr lang="en-US" sz="1400" dirty="0"/>
              <a:t>.</a:t>
            </a:r>
          </a:p>
        </p:txBody>
      </p:sp>
      <p:pic>
        <p:nvPicPr>
          <p:cNvPr id="30" name="Imagen 29"/>
          <p:cNvPicPr>
            <a:picLocks noChangeAspect="1"/>
          </p:cNvPicPr>
          <p:nvPr/>
        </p:nvPicPr>
        <p:blipFill>
          <a:blip r:embed="rId3"/>
          <a:stretch>
            <a:fillRect/>
          </a:stretch>
        </p:blipFill>
        <p:spPr>
          <a:xfrm>
            <a:off x="4241711" y="2921980"/>
            <a:ext cx="4607478" cy="1746245"/>
          </a:xfrm>
          <a:prstGeom prst="rect">
            <a:avLst/>
          </a:prstGeom>
        </p:spPr>
      </p:pic>
      <p:pic>
        <p:nvPicPr>
          <p:cNvPr id="1026" name="Picture 2" descr="Precision, Reall, and Accuracy in Binary Classifica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1411" y="2857164"/>
            <a:ext cx="2946918" cy="1811061"/>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redondeado 2"/>
          <p:cNvSpPr/>
          <p:nvPr/>
        </p:nvSpPr>
        <p:spPr>
          <a:xfrm rot="913199">
            <a:off x="5973825" y="3703018"/>
            <a:ext cx="2696661" cy="466169"/>
          </a:xfrm>
          <a:prstGeom prst="round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adroTexto 9"/>
          <p:cNvSpPr txBox="1"/>
          <p:nvPr/>
        </p:nvSpPr>
        <p:spPr>
          <a:xfrm>
            <a:off x="5188489" y="2643842"/>
            <a:ext cx="1269461" cy="461665"/>
          </a:xfrm>
          <a:prstGeom prst="rect">
            <a:avLst/>
          </a:prstGeom>
          <a:noFill/>
        </p:spPr>
        <p:txBody>
          <a:bodyPr wrap="square" rtlCol="0">
            <a:spAutoFit/>
          </a:bodyPr>
          <a:lstStyle/>
          <a:p>
            <a:r>
              <a:rPr lang="en-US" sz="1200" dirty="0" err="1">
                <a:solidFill>
                  <a:srgbClr val="00B050"/>
                </a:solidFill>
              </a:rPr>
              <a:t>Acierto</a:t>
            </a:r>
            <a:r>
              <a:rPr lang="en-US" sz="1200" dirty="0">
                <a:solidFill>
                  <a:srgbClr val="00B050"/>
                </a:solidFill>
              </a:rPr>
              <a:t> </a:t>
            </a:r>
            <a:r>
              <a:rPr lang="en-US" sz="1200" dirty="0" err="1">
                <a:solidFill>
                  <a:srgbClr val="00B050"/>
                </a:solidFill>
              </a:rPr>
              <a:t>en</a:t>
            </a:r>
            <a:r>
              <a:rPr lang="en-US" sz="1200" dirty="0">
                <a:solidFill>
                  <a:srgbClr val="00B050"/>
                </a:solidFill>
              </a:rPr>
              <a:t> la </a:t>
            </a:r>
            <a:r>
              <a:rPr lang="en-US" sz="1200" dirty="0" err="1">
                <a:solidFill>
                  <a:srgbClr val="00B050"/>
                </a:solidFill>
              </a:rPr>
              <a:t>predicción</a:t>
            </a:r>
            <a:endParaRPr lang="en-US" sz="1200" dirty="0">
              <a:solidFill>
                <a:srgbClr val="00B050"/>
              </a:solidFill>
            </a:endParaRPr>
          </a:p>
        </p:txBody>
      </p:sp>
      <p:cxnSp>
        <p:nvCxnSpPr>
          <p:cNvPr id="13" name="Conector angular 12"/>
          <p:cNvCxnSpPr>
            <a:stCxn id="10" idx="2"/>
            <a:endCxn id="3" idx="1"/>
          </p:cNvCxnSpPr>
          <p:nvPr/>
        </p:nvCxnSpPr>
        <p:spPr>
          <a:xfrm rot="16200000" flipH="1">
            <a:off x="5683857" y="3244870"/>
            <a:ext cx="476625" cy="197898"/>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uadroTexto 20"/>
          <p:cNvSpPr txBox="1"/>
          <p:nvPr/>
        </p:nvSpPr>
        <p:spPr>
          <a:xfrm>
            <a:off x="5373054" y="3680157"/>
            <a:ext cx="238125" cy="338554"/>
          </a:xfrm>
          <a:prstGeom prst="rect">
            <a:avLst/>
          </a:prstGeom>
          <a:noFill/>
        </p:spPr>
        <p:txBody>
          <a:bodyPr wrap="square" rtlCol="0">
            <a:spAutoFit/>
          </a:bodyPr>
          <a:lstStyle/>
          <a:p>
            <a:r>
              <a:rPr lang="en-US" sz="1600" dirty="0"/>
              <a:t>1</a:t>
            </a:r>
          </a:p>
        </p:txBody>
      </p:sp>
      <p:sp>
        <p:nvSpPr>
          <p:cNvPr id="25" name="CuadroTexto 24"/>
          <p:cNvSpPr txBox="1"/>
          <p:nvPr/>
        </p:nvSpPr>
        <p:spPr>
          <a:xfrm>
            <a:off x="5373054" y="4145580"/>
            <a:ext cx="238125" cy="338554"/>
          </a:xfrm>
          <a:prstGeom prst="rect">
            <a:avLst/>
          </a:prstGeom>
          <a:noFill/>
        </p:spPr>
        <p:txBody>
          <a:bodyPr wrap="square" rtlCol="0">
            <a:spAutoFit/>
          </a:bodyPr>
          <a:lstStyle/>
          <a:p>
            <a:r>
              <a:rPr lang="en-US" sz="1600" dirty="0"/>
              <a:t>0</a:t>
            </a:r>
          </a:p>
        </p:txBody>
      </p:sp>
      <p:sp>
        <p:nvSpPr>
          <p:cNvPr id="26" name="CuadroTexto 25"/>
          <p:cNvSpPr txBox="1"/>
          <p:nvPr/>
        </p:nvSpPr>
        <p:spPr>
          <a:xfrm>
            <a:off x="6995564" y="3276952"/>
            <a:ext cx="238125" cy="338554"/>
          </a:xfrm>
          <a:prstGeom prst="rect">
            <a:avLst/>
          </a:prstGeom>
          <a:noFill/>
        </p:spPr>
        <p:txBody>
          <a:bodyPr wrap="square" rtlCol="0">
            <a:spAutoFit/>
          </a:bodyPr>
          <a:lstStyle/>
          <a:p>
            <a:r>
              <a:rPr lang="en-US" sz="1600" dirty="0"/>
              <a:t>1</a:t>
            </a:r>
          </a:p>
        </p:txBody>
      </p:sp>
      <p:sp>
        <p:nvSpPr>
          <p:cNvPr id="28" name="CuadroTexto 27"/>
          <p:cNvSpPr txBox="1"/>
          <p:nvPr/>
        </p:nvSpPr>
        <p:spPr>
          <a:xfrm>
            <a:off x="8281439" y="3266045"/>
            <a:ext cx="238125" cy="338554"/>
          </a:xfrm>
          <a:prstGeom prst="rect">
            <a:avLst/>
          </a:prstGeom>
          <a:noFill/>
        </p:spPr>
        <p:txBody>
          <a:bodyPr wrap="square" rtlCol="0">
            <a:spAutoFit/>
          </a:bodyPr>
          <a:lstStyle/>
          <a:p>
            <a:r>
              <a:rPr lang="en-US" sz="1600" dirty="0"/>
              <a:t>0</a:t>
            </a:r>
          </a:p>
        </p:txBody>
      </p:sp>
      <p:sp>
        <p:nvSpPr>
          <p:cNvPr id="2" name="CuadroTexto 1">
            <a:extLst>
              <a:ext uri="{FF2B5EF4-FFF2-40B4-BE49-F238E27FC236}">
                <a16:creationId xmlns:a16="http://schemas.microsoft.com/office/drawing/2014/main" id="{BF6E40AD-1D0C-48F1-BA92-59289ADBF11E}"/>
              </a:ext>
            </a:extLst>
          </p:cNvPr>
          <p:cNvSpPr txBox="1"/>
          <p:nvPr/>
        </p:nvSpPr>
        <p:spPr>
          <a:xfrm rot="16200000">
            <a:off x="-98593" y="3397465"/>
            <a:ext cx="1795735" cy="369332"/>
          </a:xfrm>
          <a:prstGeom prst="rect">
            <a:avLst/>
          </a:prstGeom>
          <a:noFill/>
        </p:spPr>
        <p:txBody>
          <a:bodyPr wrap="square" rtlCol="0">
            <a:spAutoFit/>
          </a:bodyPr>
          <a:lstStyle/>
          <a:p>
            <a:r>
              <a:rPr lang="es-ES" b="1" dirty="0"/>
              <a:t>Valores reales</a:t>
            </a:r>
          </a:p>
        </p:txBody>
      </p:sp>
      <p:sp>
        <p:nvSpPr>
          <p:cNvPr id="22" name="Elipse 21">
            <a:extLst>
              <a:ext uri="{FF2B5EF4-FFF2-40B4-BE49-F238E27FC236}">
                <a16:creationId xmlns:a16="http://schemas.microsoft.com/office/drawing/2014/main" id="{B2FA8A51-D5AD-4E93-AAEA-72B7D294A06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3" name="Conector recto 22">
            <a:extLst>
              <a:ext uri="{FF2B5EF4-FFF2-40B4-BE49-F238E27FC236}">
                <a16:creationId xmlns:a16="http://schemas.microsoft.com/office/drawing/2014/main" id="{409F583C-D58A-4F7E-9CE5-2859A04C7BF1}"/>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4" name="Imagen 23">
            <a:extLst>
              <a:ext uri="{FF2B5EF4-FFF2-40B4-BE49-F238E27FC236}">
                <a16:creationId xmlns:a16="http://schemas.microsoft.com/office/drawing/2014/main" id="{D5AB4876-A391-4C2E-8D2F-107DD262F0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3438056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38</a:t>
            </a:fld>
            <a:endParaRPr lang="es-ES"/>
          </a:p>
        </p:txBody>
      </p:sp>
      <p:sp>
        <p:nvSpPr>
          <p:cNvPr id="12" name="CuadroTexto 11"/>
          <p:cNvSpPr txBox="1"/>
          <p:nvPr/>
        </p:nvSpPr>
        <p:spPr>
          <a:xfrm>
            <a:off x="2531565" y="2630835"/>
            <a:ext cx="1558752" cy="307777"/>
          </a:xfrm>
          <a:prstGeom prst="rect">
            <a:avLst/>
          </a:prstGeom>
          <a:noFill/>
        </p:spPr>
        <p:txBody>
          <a:bodyPr wrap="square" rtlCol="0">
            <a:spAutoFit/>
          </a:bodyPr>
          <a:lstStyle/>
          <a:p>
            <a:r>
              <a:rPr lang="gl-ES" sz="1400" b="1" dirty="0">
                <a:solidFill>
                  <a:schemeClr val="bg1"/>
                </a:solidFill>
              </a:rPr>
              <a:t>PREDICTED</a:t>
            </a:r>
            <a:endParaRPr lang="es-ES" sz="1400" b="1" dirty="0">
              <a:solidFill>
                <a:schemeClr val="bg1"/>
              </a:solidFill>
            </a:endParaRPr>
          </a:p>
        </p:txBody>
      </p:sp>
      <p:cxnSp>
        <p:nvCxnSpPr>
          <p:cNvPr id="15" name="Conector recto 14"/>
          <p:cNvCxnSpPr/>
          <p:nvPr/>
        </p:nvCxnSpPr>
        <p:spPr>
          <a:xfrm>
            <a:off x="1865124" y="2659259"/>
            <a:ext cx="1598386" cy="40649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CuadroTexto 7"/>
          <p:cNvSpPr txBox="1"/>
          <p:nvPr/>
        </p:nvSpPr>
        <p:spPr>
          <a:xfrm>
            <a:off x="1157247" y="1810226"/>
            <a:ext cx="7812582" cy="646331"/>
          </a:xfrm>
          <a:prstGeom prst="rect">
            <a:avLst/>
          </a:prstGeom>
          <a:noFill/>
        </p:spPr>
        <p:txBody>
          <a:bodyPr wrap="square" rtlCol="0">
            <a:spAutoFit/>
          </a:bodyPr>
          <a:lstStyle/>
          <a:p>
            <a:r>
              <a:rPr lang="es-ES" dirty="0"/>
              <a:t>Una matriz de confusión es una tabla que resume el rendimiento de un algoritmo de clasificación de tipo supervisado. </a:t>
            </a:r>
            <a:endParaRPr lang="en-US" dirty="0"/>
          </a:p>
        </p:txBody>
      </p:sp>
      <p:pic>
        <p:nvPicPr>
          <p:cNvPr id="30" name="Imagen 29"/>
          <p:cNvPicPr>
            <a:picLocks noChangeAspect="1"/>
          </p:cNvPicPr>
          <p:nvPr/>
        </p:nvPicPr>
        <p:blipFill>
          <a:blip r:embed="rId3"/>
          <a:stretch>
            <a:fillRect/>
          </a:stretch>
        </p:blipFill>
        <p:spPr>
          <a:xfrm>
            <a:off x="319487" y="3065757"/>
            <a:ext cx="4607478" cy="1746245"/>
          </a:xfrm>
          <a:prstGeom prst="rect">
            <a:avLst/>
          </a:prstGeom>
        </p:spPr>
      </p:pic>
      <p:sp>
        <p:nvSpPr>
          <p:cNvPr id="21" name="CuadroTexto 20"/>
          <p:cNvSpPr txBox="1"/>
          <p:nvPr/>
        </p:nvSpPr>
        <p:spPr>
          <a:xfrm>
            <a:off x="1450830" y="3823934"/>
            <a:ext cx="238125" cy="338554"/>
          </a:xfrm>
          <a:prstGeom prst="rect">
            <a:avLst/>
          </a:prstGeom>
          <a:noFill/>
        </p:spPr>
        <p:txBody>
          <a:bodyPr wrap="square" rtlCol="0">
            <a:spAutoFit/>
          </a:bodyPr>
          <a:lstStyle/>
          <a:p>
            <a:r>
              <a:rPr lang="en-US" sz="1600" dirty="0"/>
              <a:t>1</a:t>
            </a:r>
          </a:p>
        </p:txBody>
      </p:sp>
      <p:sp>
        <p:nvSpPr>
          <p:cNvPr id="25" name="CuadroTexto 24"/>
          <p:cNvSpPr txBox="1"/>
          <p:nvPr/>
        </p:nvSpPr>
        <p:spPr>
          <a:xfrm>
            <a:off x="1450830" y="4289357"/>
            <a:ext cx="238125" cy="338554"/>
          </a:xfrm>
          <a:prstGeom prst="rect">
            <a:avLst/>
          </a:prstGeom>
          <a:noFill/>
        </p:spPr>
        <p:txBody>
          <a:bodyPr wrap="square" rtlCol="0">
            <a:spAutoFit/>
          </a:bodyPr>
          <a:lstStyle/>
          <a:p>
            <a:r>
              <a:rPr lang="en-US" sz="1600" dirty="0"/>
              <a:t>0</a:t>
            </a:r>
          </a:p>
        </p:txBody>
      </p:sp>
      <p:sp>
        <p:nvSpPr>
          <p:cNvPr id="26" name="CuadroTexto 25"/>
          <p:cNvSpPr txBox="1"/>
          <p:nvPr/>
        </p:nvSpPr>
        <p:spPr>
          <a:xfrm>
            <a:off x="3073340" y="3420729"/>
            <a:ext cx="238125" cy="338554"/>
          </a:xfrm>
          <a:prstGeom prst="rect">
            <a:avLst/>
          </a:prstGeom>
          <a:noFill/>
        </p:spPr>
        <p:txBody>
          <a:bodyPr wrap="square" rtlCol="0">
            <a:spAutoFit/>
          </a:bodyPr>
          <a:lstStyle/>
          <a:p>
            <a:r>
              <a:rPr lang="en-US" sz="1600" dirty="0"/>
              <a:t>1</a:t>
            </a:r>
          </a:p>
        </p:txBody>
      </p:sp>
      <p:sp>
        <p:nvSpPr>
          <p:cNvPr id="28" name="CuadroTexto 27"/>
          <p:cNvSpPr txBox="1"/>
          <p:nvPr/>
        </p:nvSpPr>
        <p:spPr>
          <a:xfrm>
            <a:off x="4359215" y="3409822"/>
            <a:ext cx="238125" cy="338554"/>
          </a:xfrm>
          <a:prstGeom prst="rect">
            <a:avLst/>
          </a:prstGeom>
          <a:noFill/>
        </p:spPr>
        <p:txBody>
          <a:bodyPr wrap="square" rtlCol="0">
            <a:spAutoFit/>
          </a:bodyPr>
          <a:lstStyle/>
          <a:p>
            <a:r>
              <a:rPr lang="en-US" sz="1600" dirty="0"/>
              <a:t>0</a:t>
            </a:r>
          </a:p>
        </p:txBody>
      </p:sp>
      <p:pic>
        <p:nvPicPr>
          <p:cNvPr id="2050" name="Picture 2" descr="Machine Learning cancer">
            <a:extLst>
              <a:ext uri="{FF2B5EF4-FFF2-40B4-BE49-F238E27FC236}">
                <a16:creationId xmlns:a16="http://schemas.microsoft.com/office/drawing/2014/main" id="{9813B9FD-5627-4019-9A8A-0925931042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8867" y="2327298"/>
            <a:ext cx="3958473" cy="2989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a:extLst>
              <a:ext uri="{FF2B5EF4-FFF2-40B4-BE49-F238E27FC236}">
                <a16:creationId xmlns:a16="http://schemas.microsoft.com/office/drawing/2014/main" id="{2EBDA6C0-511C-4090-89B1-DE8E15B6D2B0}"/>
              </a:ext>
            </a:extLst>
          </p:cNvPr>
          <p:cNvSpPr/>
          <p:nvPr/>
        </p:nvSpPr>
        <p:spPr>
          <a:xfrm>
            <a:off x="650027" y="5908882"/>
            <a:ext cx="10091310" cy="523220"/>
          </a:xfrm>
          <a:prstGeom prst="rect">
            <a:avLst/>
          </a:prstGeom>
        </p:spPr>
        <p:txBody>
          <a:bodyPr wrap="square">
            <a:spAutoFit/>
          </a:bodyPr>
          <a:lstStyle/>
          <a:p>
            <a:pPr marL="285750" indent="-285750">
              <a:buFont typeface="Arial" panose="020B0604020202020204" pitchFamily="34" charset="0"/>
              <a:buChar char="•"/>
            </a:pPr>
            <a:r>
              <a:rPr lang="en-US" sz="1400" b="1" dirty="0" err="1">
                <a:solidFill>
                  <a:srgbClr val="C00000"/>
                </a:solidFill>
              </a:rPr>
              <a:t>Falsos</a:t>
            </a:r>
            <a:r>
              <a:rPr lang="en-US" sz="1400" b="1" dirty="0">
                <a:solidFill>
                  <a:srgbClr val="C00000"/>
                </a:solidFill>
              </a:rPr>
              <a:t> </a:t>
            </a:r>
            <a:r>
              <a:rPr lang="en-US" sz="1400" b="1" dirty="0" err="1">
                <a:solidFill>
                  <a:srgbClr val="C00000"/>
                </a:solidFill>
              </a:rPr>
              <a:t>positivos</a:t>
            </a:r>
            <a:r>
              <a:rPr lang="en-US" sz="1400" b="1" dirty="0">
                <a:solidFill>
                  <a:srgbClr val="C00000"/>
                </a:solidFill>
              </a:rPr>
              <a:t> (FP)</a:t>
            </a:r>
            <a:r>
              <a:rPr lang="en-US" sz="1400" dirty="0"/>
              <a:t>: </a:t>
            </a:r>
            <a:r>
              <a:rPr lang="en-US" sz="1400" dirty="0" err="1"/>
              <a:t>Cuando</a:t>
            </a:r>
            <a:r>
              <a:rPr lang="en-US" sz="1400" dirty="0"/>
              <a:t> </a:t>
            </a:r>
            <a:r>
              <a:rPr lang="en-US" sz="1400" dirty="0" err="1"/>
              <a:t>predecimos</a:t>
            </a:r>
            <a:r>
              <a:rPr lang="en-US" sz="1400" dirty="0"/>
              <a:t> un </a:t>
            </a:r>
            <a:r>
              <a:rPr lang="en-US" sz="1400" dirty="0" err="1"/>
              <a:t>positivo</a:t>
            </a:r>
            <a:r>
              <a:rPr lang="en-US" sz="1400" dirty="0"/>
              <a:t> y el </a:t>
            </a:r>
            <a:r>
              <a:rPr lang="en-US" sz="1400" dirty="0" err="1"/>
              <a:t>resultado</a:t>
            </a:r>
            <a:r>
              <a:rPr lang="en-US" sz="1400" dirty="0"/>
              <a:t> </a:t>
            </a:r>
            <a:r>
              <a:rPr lang="en-US" sz="1400" dirty="0" err="1"/>
              <a:t>verdadero</a:t>
            </a:r>
            <a:r>
              <a:rPr lang="en-US" sz="1400" dirty="0"/>
              <a:t> es </a:t>
            </a:r>
            <a:r>
              <a:rPr lang="en-US" sz="1400" dirty="0" err="1"/>
              <a:t>negativo</a:t>
            </a:r>
            <a:r>
              <a:rPr lang="en-US" sz="1400" dirty="0"/>
              <a:t>.</a:t>
            </a:r>
          </a:p>
          <a:p>
            <a:pPr marL="285750" indent="-285750">
              <a:buFont typeface="Arial" panose="020B0604020202020204" pitchFamily="34" charset="0"/>
              <a:buChar char="•"/>
            </a:pPr>
            <a:r>
              <a:rPr lang="en-US" sz="1400" b="1" dirty="0" err="1">
                <a:solidFill>
                  <a:srgbClr val="C00000"/>
                </a:solidFill>
              </a:rPr>
              <a:t>Falsos</a:t>
            </a:r>
            <a:r>
              <a:rPr lang="en-US" sz="1400" b="1" dirty="0">
                <a:solidFill>
                  <a:srgbClr val="C00000"/>
                </a:solidFill>
              </a:rPr>
              <a:t> </a:t>
            </a:r>
            <a:r>
              <a:rPr lang="en-US" sz="1400" b="1" dirty="0" err="1">
                <a:solidFill>
                  <a:srgbClr val="C00000"/>
                </a:solidFill>
              </a:rPr>
              <a:t>negativos</a:t>
            </a:r>
            <a:r>
              <a:rPr lang="en-US" sz="1400" b="1" dirty="0">
                <a:solidFill>
                  <a:srgbClr val="C00000"/>
                </a:solidFill>
              </a:rPr>
              <a:t> (FN): </a:t>
            </a:r>
            <a:r>
              <a:rPr lang="en-US" sz="1400" dirty="0" err="1"/>
              <a:t>Cuando</a:t>
            </a:r>
            <a:r>
              <a:rPr lang="en-US" sz="1400" dirty="0"/>
              <a:t> </a:t>
            </a:r>
            <a:r>
              <a:rPr lang="en-US" sz="1400" dirty="0" err="1"/>
              <a:t>predecimos</a:t>
            </a:r>
            <a:r>
              <a:rPr lang="en-US" sz="1400" dirty="0"/>
              <a:t> un </a:t>
            </a:r>
            <a:r>
              <a:rPr lang="en-US" sz="1400" dirty="0" err="1"/>
              <a:t>negativo</a:t>
            </a:r>
            <a:r>
              <a:rPr lang="en-US" sz="1400" dirty="0"/>
              <a:t> y el </a:t>
            </a:r>
            <a:r>
              <a:rPr lang="en-US" sz="1400" dirty="0" err="1"/>
              <a:t>resultado</a:t>
            </a:r>
            <a:r>
              <a:rPr lang="en-US" sz="1400" dirty="0"/>
              <a:t> </a:t>
            </a:r>
            <a:r>
              <a:rPr lang="en-US" sz="1400" dirty="0" err="1"/>
              <a:t>verdadero</a:t>
            </a:r>
            <a:r>
              <a:rPr lang="en-US" sz="1400" dirty="0"/>
              <a:t> es </a:t>
            </a:r>
            <a:r>
              <a:rPr lang="en-US" sz="1400" dirty="0" err="1"/>
              <a:t>positivo</a:t>
            </a:r>
            <a:r>
              <a:rPr lang="en-US" sz="1400" dirty="0"/>
              <a:t>.</a:t>
            </a:r>
          </a:p>
        </p:txBody>
      </p:sp>
      <p:sp>
        <p:nvSpPr>
          <p:cNvPr id="11" name="CuadroTexto 10">
            <a:extLst>
              <a:ext uri="{FF2B5EF4-FFF2-40B4-BE49-F238E27FC236}">
                <a16:creationId xmlns:a16="http://schemas.microsoft.com/office/drawing/2014/main" id="{C950814D-EE86-4839-9F7F-6374C8A00B95}"/>
              </a:ext>
            </a:extLst>
          </p:cNvPr>
          <p:cNvSpPr txBox="1"/>
          <p:nvPr/>
        </p:nvSpPr>
        <p:spPr>
          <a:xfrm>
            <a:off x="890886" y="5443218"/>
            <a:ext cx="5588000" cy="369332"/>
          </a:xfrm>
          <a:prstGeom prst="rect">
            <a:avLst/>
          </a:prstGeom>
          <a:noFill/>
        </p:spPr>
        <p:txBody>
          <a:bodyPr wrap="square" rtlCol="0">
            <a:spAutoFit/>
          </a:bodyPr>
          <a:lstStyle/>
          <a:p>
            <a:r>
              <a:rPr lang="es-ES" b="1" dirty="0"/>
              <a:t>Objetivo</a:t>
            </a:r>
            <a:r>
              <a:rPr lang="es-ES" dirty="0"/>
              <a:t>: evitar falsos positivos y falsos negativos</a:t>
            </a:r>
          </a:p>
        </p:txBody>
      </p:sp>
      <p:sp>
        <p:nvSpPr>
          <p:cNvPr id="16" name="Rectángulo: esquinas redondeadas 15">
            <a:extLst>
              <a:ext uri="{FF2B5EF4-FFF2-40B4-BE49-F238E27FC236}">
                <a16:creationId xmlns:a16="http://schemas.microsoft.com/office/drawing/2014/main" id="{47064611-B672-4C30-ADF8-FABA59C0079A}"/>
              </a:ext>
            </a:extLst>
          </p:cNvPr>
          <p:cNvSpPr/>
          <p:nvPr/>
        </p:nvSpPr>
        <p:spPr>
          <a:xfrm>
            <a:off x="3406390" y="3696973"/>
            <a:ext cx="1211360" cy="37828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Rectángulo: esquinas redondeadas 22">
            <a:extLst>
              <a:ext uri="{FF2B5EF4-FFF2-40B4-BE49-F238E27FC236}">
                <a16:creationId xmlns:a16="http://schemas.microsoft.com/office/drawing/2014/main" id="{C06AF862-6FBF-4D89-8BB4-FD8C563A7927}"/>
              </a:ext>
            </a:extLst>
          </p:cNvPr>
          <p:cNvSpPr/>
          <p:nvPr/>
        </p:nvSpPr>
        <p:spPr>
          <a:xfrm>
            <a:off x="2099581" y="4136622"/>
            <a:ext cx="1211360" cy="491289"/>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Título 1">
            <a:extLst>
              <a:ext uri="{FF2B5EF4-FFF2-40B4-BE49-F238E27FC236}">
                <a16:creationId xmlns:a16="http://schemas.microsoft.com/office/drawing/2014/main" id="{DD2F875A-2EB9-453C-8AF9-EA3430104A1E}"/>
              </a:ext>
            </a:extLst>
          </p:cNvPr>
          <p:cNvSpPr txBox="1">
            <a:spLocks/>
          </p:cNvSpPr>
          <p:nvPr/>
        </p:nvSpPr>
        <p:spPr>
          <a:xfrm>
            <a:off x="1080252" y="1238792"/>
            <a:ext cx="3958473"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dirty="0"/>
              <a:t> </a:t>
            </a:r>
            <a:r>
              <a:rPr lang="es-ES" sz="2400" b="1" dirty="0"/>
              <a:t>Matriz de confusión</a:t>
            </a:r>
          </a:p>
        </p:txBody>
      </p:sp>
      <p:sp>
        <p:nvSpPr>
          <p:cNvPr id="24" name="Elipse 23">
            <a:extLst>
              <a:ext uri="{FF2B5EF4-FFF2-40B4-BE49-F238E27FC236}">
                <a16:creationId xmlns:a16="http://schemas.microsoft.com/office/drawing/2014/main" id="{3BF49176-6259-44D1-B5C6-82ECB8589BDA}"/>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7" name="Conector recto 26">
            <a:extLst>
              <a:ext uri="{FF2B5EF4-FFF2-40B4-BE49-F238E27FC236}">
                <a16:creationId xmlns:a16="http://schemas.microsoft.com/office/drawing/2014/main" id="{FFFD9929-C5ED-408D-A959-249DC3D8A4E6}"/>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9" name="Imagen 28">
            <a:extLst>
              <a:ext uri="{FF2B5EF4-FFF2-40B4-BE49-F238E27FC236}">
                <a16:creationId xmlns:a16="http://schemas.microsoft.com/office/drawing/2014/main" id="{16866775-ED0F-4FF1-AC2A-9CF055FCC19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2838761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39</a:t>
            </a:fld>
            <a:endParaRPr lang="es-ES"/>
          </a:p>
        </p:txBody>
      </p:sp>
      <p:sp>
        <p:nvSpPr>
          <p:cNvPr id="14" name="Título 1"/>
          <p:cNvSpPr txBox="1">
            <a:spLocks/>
          </p:cNvSpPr>
          <p:nvPr/>
        </p:nvSpPr>
        <p:spPr>
          <a:xfrm>
            <a:off x="1080252" y="1238792"/>
            <a:ext cx="3885037"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err="1"/>
              <a:t>Accuracy</a:t>
            </a:r>
            <a:r>
              <a:rPr lang="es-ES" sz="2400" b="1" dirty="0"/>
              <a:t> (exactitud) </a:t>
            </a:r>
            <a:endParaRPr lang="en-US" sz="2400" b="1" dirty="0"/>
          </a:p>
        </p:txBody>
      </p:sp>
      <mc:AlternateContent xmlns:mc="http://schemas.openxmlformats.org/markup-compatibility/2006" xmlns:a14="http://schemas.microsoft.com/office/drawing/2010/main">
        <mc:Choice Requires="a14">
          <p:sp>
            <p:nvSpPr>
              <p:cNvPr id="16" name="CuadroTexto 15"/>
              <p:cNvSpPr txBox="1"/>
              <p:nvPr/>
            </p:nvSpPr>
            <p:spPr>
              <a:xfrm>
                <a:off x="1528538" y="2460796"/>
                <a:ext cx="6086923" cy="576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gl-ES" b="0" i="1" smtClean="0">
                          <a:latin typeface="Cambria Math" panose="02040503050406030204" pitchFamily="18" charset="0"/>
                        </a:rPr>
                        <m:t>𝐴𝑐𝑐𝑢𝑟𝑎𝑐𝑦</m:t>
                      </m:r>
                      <m:r>
                        <a:rPr lang="es-ES" b="0" i="1" smtClean="0">
                          <a:latin typeface="Cambria Math" panose="02040503050406030204" pitchFamily="18" charset="0"/>
                        </a:rPr>
                        <m:t>= </m:t>
                      </m:r>
                      <m:f>
                        <m:fPr>
                          <m:ctrlPr>
                            <a:rPr lang="gl-ES" b="0" i="1" smtClean="0">
                              <a:latin typeface="Cambria Math" panose="02040503050406030204" pitchFamily="18" charset="0"/>
                            </a:rPr>
                          </m:ctrlPr>
                        </m:fPr>
                        <m:num>
                          <m:r>
                            <a:rPr lang="gl-ES" b="0" i="1" smtClean="0">
                              <a:latin typeface="Cambria Math" panose="02040503050406030204" pitchFamily="18" charset="0"/>
                            </a:rPr>
                            <m:t>𝑇𝑜𝑡𝑎𝑙</m:t>
                          </m:r>
                          <m:r>
                            <a:rPr lang="gl-ES" b="0" i="1" smtClean="0">
                              <a:latin typeface="Cambria Math" panose="02040503050406030204" pitchFamily="18" charset="0"/>
                            </a:rPr>
                            <m:t> </m:t>
                          </m:r>
                          <m:r>
                            <a:rPr lang="gl-ES" b="0" i="1" smtClean="0">
                              <a:latin typeface="Cambria Math" panose="02040503050406030204" pitchFamily="18" charset="0"/>
                            </a:rPr>
                            <m:t>𝑑𝑒</m:t>
                          </m:r>
                          <m:r>
                            <a:rPr lang="gl-ES" b="0" i="1" smtClean="0">
                              <a:latin typeface="Cambria Math" panose="02040503050406030204" pitchFamily="18" charset="0"/>
                            </a:rPr>
                            <m:t> </m:t>
                          </m:r>
                          <m:r>
                            <a:rPr lang="gl-ES" b="0" i="1" smtClean="0">
                              <a:latin typeface="Cambria Math" panose="02040503050406030204" pitchFamily="18" charset="0"/>
                            </a:rPr>
                            <m:t>𝑎𝑐𝑖𝑒𝑟𝑡𝑜𝑠</m:t>
                          </m:r>
                          <m:r>
                            <a:rPr lang="gl-ES" b="0" i="1" smtClean="0">
                              <a:latin typeface="Cambria Math" panose="02040503050406030204" pitchFamily="18" charset="0"/>
                            </a:rPr>
                            <m:t> (</m:t>
                          </m:r>
                          <m:r>
                            <a:rPr lang="gl-ES" b="0" i="1" smtClean="0">
                              <a:latin typeface="Cambria Math" panose="02040503050406030204" pitchFamily="18" charset="0"/>
                            </a:rPr>
                            <m:t>𝑇𝑃</m:t>
                          </m:r>
                          <m:r>
                            <a:rPr lang="gl-ES" b="0" i="1" smtClean="0">
                              <a:latin typeface="Cambria Math" panose="02040503050406030204" pitchFamily="18" charset="0"/>
                            </a:rPr>
                            <m:t>+</m:t>
                          </m:r>
                          <m:r>
                            <a:rPr lang="gl-ES" b="0" i="1" smtClean="0">
                              <a:latin typeface="Cambria Math" panose="02040503050406030204" pitchFamily="18" charset="0"/>
                            </a:rPr>
                            <m:t>𝑇𝑁</m:t>
                          </m:r>
                          <m:r>
                            <a:rPr lang="gl-ES" b="0" i="1" smtClean="0">
                              <a:latin typeface="Cambria Math" panose="02040503050406030204" pitchFamily="18" charset="0"/>
                            </a:rPr>
                            <m:t>)</m:t>
                          </m:r>
                        </m:num>
                        <m:den>
                          <m:r>
                            <a:rPr lang="gl-ES" b="0" i="1" smtClean="0">
                              <a:latin typeface="Cambria Math" panose="02040503050406030204" pitchFamily="18" charset="0"/>
                            </a:rPr>
                            <m:t>𝑇𝑜𝑡𝑎𝑙</m:t>
                          </m:r>
                          <m:r>
                            <a:rPr lang="gl-ES" b="0" i="1" smtClean="0">
                              <a:latin typeface="Cambria Math" panose="02040503050406030204" pitchFamily="18" charset="0"/>
                            </a:rPr>
                            <m:t> </m:t>
                          </m:r>
                          <m:r>
                            <a:rPr lang="gl-ES" b="0" i="1" smtClean="0">
                              <a:latin typeface="Cambria Math" panose="02040503050406030204" pitchFamily="18" charset="0"/>
                            </a:rPr>
                            <m:t>𝑑𝑒</m:t>
                          </m:r>
                          <m:r>
                            <a:rPr lang="gl-ES" b="0" i="1" smtClean="0">
                              <a:latin typeface="Cambria Math" panose="02040503050406030204" pitchFamily="18" charset="0"/>
                            </a:rPr>
                            <m:t> </m:t>
                          </m:r>
                          <m:r>
                            <a:rPr lang="gl-ES" b="0" i="1" smtClean="0">
                              <a:latin typeface="Cambria Math" panose="02040503050406030204" pitchFamily="18" charset="0"/>
                            </a:rPr>
                            <m:t>𝑚𝑢𝑒𝑠𝑡𝑟𝑎𝑠</m:t>
                          </m:r>
                          <m:r>
                            <a:rPr lang="gl-ES" b="0" i="1" smtClean="0">
                              <a:latin typeface="Cambria Math" panose="02040503050406030204" pitchFamily="18" charset="0"/>
                            </a:rPr>
                            <m:t> (</m:t>
                          </m:r>
                          <m:r>
                            <a:rPr lang="gl-ES" b="0" i="1" smtClean="0">
                              <a:latin typeface="Cambria Math" panose="02040503050406030204" pitchFamily="18" charset="0"/>
                            </a:rPr>
                            <m:t>𝑁</m:t>
                          </m:r>
                          <m:r>
                            <a:rPr lang="gl-ES" b="0" i="1" smtClean="0">
                              <a:latin typeface="Cambria Math" panose="02040503050406030204" pitchFamily="18" charset="0"/>
                            </a:rPr>
                            <m:t>)</m:t>
                          </m:r>
                        </m:den>
                      </m:f>
                      <m:r>
                        <a:rPr lang="gl-ES" b="0" i="0" smtClean="0">
                          <a:latin typeface="Cambria Math" panose="02040503050406030204" pitchFamily="18" charset="0"/>
                        </a:rPr>
                        <m:t>=</m:t>
                      </m:r>
                      <m:f>
                        <m:fPr>
                          <m:ctrlPr>
                            <a:rPr lang="gl-ES" b="0" i="1" smtClean="0">
                              <a:latin typeface="Cambria Math" panose="02040503050406030204" pitchFamily="18" charset="0"/>
                            </a:rPr>
                          </m:ctrlPr>
                        </m:fPr>
                        <m:num>
                          <m:r>
                            <a:rPr lang="gl-ES" b="0" i="1" smtClean="0">
                              <a:solidFill>
                                <a:srgbClr val="00B050"/>
                              </a:solidFill>
                              <a:latin typeface="Cambria Math" panose="02040503050406030204" pitchFamily="18" charset="0"/>
                            </a:rPr>
                            <m:t>270+9</m:t>
                          </m:r>
                        </m:num>
                        <m:den>
                          <m:r>
                            <a:rPr lang="gl-ES" b="0" i="1" smtClean="0">
                              <a:solidFill>
                                <a:srgbClr val="FFC000"/>
                              </a:solidFill>
                              <a:latin typeface="Cambria Math" panose="02040503050406030204" pitchFamily="18" charset="0"/>
                            </a:rPr>
                            <m:t>314</m:t>
                          </m:r>
                        </m:den>
                      </m:f>
                      <m:r>
                        <a:rPr lang="gl-ES" b="0" i="1" smtClean="0">
                          <a:latin typeface="Cambria Math" panose="02040503050406030204" pitchFamily="18" charset="0"/>
                        </a:rPr>
                        <m:t>=0,</m:t>
                      </m:r>
                      <m:r>
                        <a:rPr lang="gl-ES" b="0" i="0" smtClean="0">
                          <a:latin typeface="Cambria Math" panose="02040503050406030204" pitchFamily="18" charset="0"/>
                        </a:rPr>
                        <m:t>88</m:t>
                      </m:r>
                    </m:oMath>
                  </m:oMathPara>
                </a14:m>
                <a:endParaRPr lang="en-US" dirty="0"/>
              </a:p>
            </p:txBody>
          </p:sp>
        </mc:Choice>
        <mc:Fallback xmlns="">
          <p:sp>
            <p:nvSpPr>
              <p:cNvPr id="16" name="CuadroTexto 15"/>
              <p:cNvSpPr txBox="1">
                <a:spLocks noRot="1" noChangeAspect="1" noMove="1" noResize="1" noEditPoints="1" noAdjustHandles="1" noChangeArrowheads="1" noChangeShapeType="1" noTextEdit="1"/>
              </p:cNvSpPr>
              <p:nvPr/>
            </p:nvSpPr>
            <p:spPr>
              <a:xfrm>
                <a:off x="1528538" y="2460796"/>
                <a:ext cx="6086923" cy="576761"/>
              </a:xfrm>
              <a:prstGeom prst="rect">
                <a:avLst/>
              </a:prstGeom>
              <a:blipFill>
                <a:blip r:embed="rId3"/>
                <a:stretch>
                  <a:fillRect/>
                </a:stretch>
              </a:blipFill>
            </p:spPr>
            <p:txBody>
              <a:bodyPr/>
              <a:lstStyle/>
              <a:p>
                <a:r>
                  <a:rPr lang="es-ES">
                    <a:noFill/>
                  </a:rPr>
                  <a:t> </a:t>
                </a:r>
              </a:p>
            </p:txBody>
          </p:sp>
        </mc:Fallback>
      </mc:AlternateContent>
      <p:sp>
        <p:nvSpPr>
          <p:cNvPr id="2" name="CuadroTexto 1"/>
          <p:cNvSpPr txBox="1"/>
          <p:nvPr/>
        </p:nvSpPr>
        <p:spPr>
          <a:xfrm>
            <a:off x="1080253" y="1838088"/>
            <a:ext cx="7886766" cy="338554"/>
          </a:xfrm>
          <a:prstGeom prst="rect">
            <a:avLst/>
          </a:prstGeom>
          <a:noFill/>
        </p:spPr>
        <p:txBody>
          <a:bodyPr wrap="square" rtlCol="0">
            <a:spAutoFit/>
          </a:bodyPr>
          <a:lstStyle/>
          <a:p>
            <a:r>
              <a:rPr lang="es-ES" sz="1600" dirty="0"/>
              <a:t>Fracción de predicciones que se realizaron correctamente en un modelo de clasificación.</a:t>
            </a:r>
            <a:endParaRPr lang="en-US" sz="1600" dirty="0"/>
          </a:p>
        </p:txBody>
      </p:sp>
      <p:sp>
        <p:nvSpPr>
          <p:cNvPr id="3" name="Rectángulo 2"/>
          <p:cNvSpPr/>
          <p:nvPr/>
        </p:nvSpPr>
        <p:spPr>
          <a:xfrm>
            <a:off x="6457950" y="3989368"/>
            <a:ext cx="2390775" cy="646331"/>
          </a:xfrm>
          <a:prstGeom prst="rect">
            <a:avLst/>
          </a:prstGeom>
        </p:spPr>
        <p:txBody>
          <a:bodyPr wrap="square">
            <a:spAutoFit/>
          </a:bodyPr>
          <a:lstStyle/>
          <a:p>
            <a:r>
              <a:rPr lang="en-US" dirty="0"/>
              <a:t>Pero… </a:t>
            </a:r>
            <a:r>
              <a:rPr lang="en-US" dirty="0" err="1"/>
              <a:t>cuidado</a:t>
            </a:r>
            <a:r>
              <a:rPr lang="en-US" dirty="0"/>
              <a:t>! </a:t>
            </a:r>
            <a:r>
              <a:rPr lang="en-US" b="1" dirty="0">
                <a:hlinkClick r:id="rId4"/>
              </a:rPr>
              <a:t>(Accuracy paradox)</a:t>
            </a:r>
            <a:endParaRPr lang="en-US" b="1" dirty="0"/>
          </a:p>
        </p:txBody>
      </p:sp>
      <p:pic>
        <p:nvPicPr>
          <p:cNvPr id="8" name="Imagen 7"/>
          <p:cNvPicPr>
            <a:picLocks noChangeAspect="1"/>
          </p:cNvPicPr>
          <p:nvPr/>
        </p:nvPicPr>
        <p:blipFill rotWithShape="1">
          <a:blip r:embed="rId5"/>
          <a:srcRect r="496"/>
          <a:stretch/>
        </p:blipFill>
        <p:spPr>
          <a:xfrm>
            <a:off x="796759" y="3747286"/>
            <a:ext cx="5245671" cy="2016191"/>
          </a:xfrm>
          <a:prstGeom prst="rect">
            <a:avLst/>
          </a:prstGeom>
        </p:spPr>
      </p:pic>
      <p:sp>
        <p:nvSpPr>
          <p:cNvPr id="10" name="CuadroTexto 9"/>
          <p:cNvSpPr txBox="1"/>
          <p:nvPr/>
        </p:nvSpPr>
        <p:spPr>
          <a:xfrm>
            <a:off x="2044892" y="5763477"/>
            <a:ext cx="5194169" cy="276999"/>
          </a:xfrm>
          <a:prstGeom prst="rect">
            <a:avLst/>
          </a:prstGeom>
          <a:noFill/>
        </p:spPr>
        <p:txBody>
          <a:bodyPr wrap="square" rtlCol="0">
            <a:spAutoFit/>
          </a:bodyPr>
          <a:lstStyle/>
          <a:p>
            <a:r>
              <a:rPr lang="en-US" sz="1200" i="1" dirty="0" err="1">
                <a:solidFill>
                  <a:schemeClr val="bg1">
                    <a:lumMod val="50000"/>
                  </a:schemeClr>
                </a:solidFill>
              </a:rPr>
              <a:t>Matriz</a:t>
            </a:r>
            <a:r>
              <a:rPr lang="en-US" sz="1200" i="1" dirty="0">
                <a:solidFill>
                  <a:schemeClr val="bg1">
                    <a:lumMod val="50000"/>
                  </a:schemeClr>
                </a:solidFill>
              </a:rPr>
              <a:t> de confusion para el </a:t>
            </a:r>
            <a:r>
              <a:rPr lang="en-US" sz="1200" i="1" dirty="0" err="1">
                <a:solidFill>
                  <a:schemeClr val="bg1">
                    <a:lumMod val="50000"/>
                  </a:schemeClr>
                </a:solidFill>
              </a:rPr>
              <a:t>modelo</a:t>
            </a:r>
            <a:r>
              <a:rPr lang="en-US" sz="1200" i="1" dirty="0">
                <a:solidFill>
                  <a:schemeClr val="bg1">
                    <a:lumMod val="50000"/>
                  </a:schemeClr>
                </a:solidFill>
              </a:rPr>
              <a:t> de Hawkins</a:t>
            </a:r>
          </a:p>
        </p:txBody>
      </p:sp>
      <p:sp>
        <p:nvSpPr>
          <p:cNvPr id="12" name="CuadroTexto 11"/>
          <p:cNvSpPr txBox="1"/>
          <p:nvPr/>
        </p:nvSpPr>
        <p:spPr>
          <a:xfrm rot="16200000">
            <a:off x="-156923" y="4709937"/>
            <a:ext cx="1489435" cy="338554"/>
          </a:xfrm>
          <a:prstGeom prst="rect">
            <a:avLst/>
          </a:prstGeom>
          <a:noFill/>
        </p:spPr>
        <p:txBody>
          <a:bodyPr wrap="square" rtlCol="0">
            <a:spAutoFit/>
          </a:bodyPr>
          <a:lstStyle/>
          <a:p>
            <a:r>
              <a:rPr lang="en-US" sz="1600" b="1" dirty="0" err="1">
                <a:solidFill>
                  <a:srgbClr val="006DA5"/>
                </a:solidFill>
              </a:rPr>
              <a:t>Predicciones</a:t>
            </a:r>
            <a:endParaRPr lang="en-US" sz="1600" b="1" dirty="0">
              <a:solidFill>
                <a:srgbClr val="006DA5"/>
              </a:solidFill>
            </a:endParaRPr>
          </a:p>
        </p:txBody>
      </p:sp>
      <p:sp>
        <p:nvSpPr>
          <p:cNvPr id="13" name="CuadroTexto 12"/>
          <p:cNvSpPr txBox="1"/>
          <p:nvPr/>
        </p:nvSpPr>
        <p:spPr>
          <a:xfrm>
            <a:off x="2148115" y="3505631"/>
            <a:ext cx="2598491" cy="338554"/>
          </a:xfrm>
          <a:prstGeom prst="rect">
            <a:avLst/>
          </a:prstGeom>
          <a:noFill/>
        </p:spPr>
        <p:txBody>
          <a:bodyPr wrap="square" rtlCol="0">
            <a:spAutoFit/>
          </a:bodyPr>
          <a:lstStyle/>
          <a:p>
            <a:pPr algn="ctr"/>
            <a:r>
              <a:rPr lang="en-US" sz="1600" b="1" dirty="0">
                <a:solidFill>
                  <a:srgbClr val="006DA5"/>
                </a:solidFill>
              </a:rPr>
              <a:t>Valor real</a:t>
            </a:r>
          </a:p>
        </p:txBody>
      </p:sp>
      <p:sp>
        <p:nvSpPr>
          <p:cNvPr id="18" name="CuadroTexto 17"/>
          <p:cNvSpPr txBox="1"/>
          <p:nvPr/>
        </p:nvSpPr>
        <p:spPr>
          <a:xfrm>
            <a:off x="6457950" y="4827330"/>
            <a:ext cx="2085975" cy="1200329"/>
          </a:xfrm>
          <a:prstGeom prst="rect">
            <a:avLst/>
          </a:prstGeom>
          <a:noFill/>
        </p:spPr>
        <p:txBody>
          <a:bodyPr wrap="square" rtlCol="0">
            <a:spAutoFit/>
          </a:bodyPr>
          <a:lstStyle/>
          <a:p>
            <a:r>
              <a:rPr lang="en-US" dirty="0" err="1"/>
              <a:t>Es</a:t>
            </a:r>
            <a:r>
              <a:rPr lang="en-US" dirty="0"/>
              <a:t> </a:t>
            </a:r>
            <a:r>
              <a:rPr lang="en-US" dirty="0" err="1"/>
              <a:t>necesario</a:t>
            </a:r>
            <a:r>
              <a:rPr lang="en-US" dirty="0"/>
              <a:t> </a:t>
            </a:r>
            <a:r>
              <a:rPr lang="en-US" dirty="0" err="1"/>
              <a:t>utilizar</a:t>
            </a:r>
            <a:r>
              <a:rPr lang="en-US" dirty="0"/>
              <a:t> </a:t>
            </a:r>
            <a:r>
              <a:rPr lang="en-US" dirty="0" err="1"/>
              <a:t>otras</a:t>
            </a:r>
            <a:r>
              <a:rPr lang="en-US" dirty="0"/>
              <a:t> </a:t>
            </a:r>
            <a:r>
              <a:rPr lang="en-US" dirty="0" err="1"/>
              <a:t>métricas</a:t>
            </a:r>
            <a:r>
              <a:rPr lang="en-US" dirty="0"/>
              <a:t> de </a:t>
            </a:r>
            <a:r>
              <a:rPr lang="en-US" dirty="0" err="1"/>
              <a:t>evaluación</a:t>
            </a:r>
            <a:r>
              <a:rPr lang="en-US" dirty="0"/>
              <a:t> (recall, f1, </a:t>
            </a:r>
            <a:r>
              <a:rPr lang="en-US" dirty="0" err="1"/>
              <a:t>etc</a:t>
            </a:r>
            <a:r>
              <a:rPr lang="en-US" dirty="0"/>
              <a:t>).</a:t>
            </a:r>
          </a:p>
        </p:txBody>
      </p:sp>
      <p:sp>
        <p:nvSpPr>
          <p:cNvPr id="22" name="CuadroTexto 21"/>
          <p:cNvSpPr txBox="1"/>
          <p:nvPr/>
        </p:nvSpPr>
        <p:spPr>
          <a:xfrm>
            <a:off x="1821293" y="4488776"/>
            <a:ext cx="238125" cy="338554"/>
          </a:xfrm>
          <a:prstGeom prst="rect">
            <a:avLst/>
          </a:prstGeom>
          <a:noFill/>
        </p:spPr>
        <p:txBody>
          <a:bodyPr wrap="square" rtlCol="0">
            <a:spAutoFit/>
          </a:bodyPr>
          <a:lstStyle/>
          <a:p>
            <a:r>
              <a:rPr lang="en-US" sz="1600" b="1" dirty="0">
                <a:solidFill>
                  <a:srgbClr val="006DA5"/>
                </a:solidFill>
              </a:rPr>
              <a:t>1</a:t>
            </a:r>
          </a:p>
        </p:txBody>
      </p:sp>
      <p:sp>
        <p:nvSpPr>
          <p:cNvPr id="24" name="CuadroTexto 23"/>
          <p:cNvSpPr txBox="1"/>
          <p:nvPr/>
        </p:nvSpPr>
        <p:spPr>
          <a:xfrm>
            <a:off x="1824797" y="4994154"/>
            <a:ext cx="238125" cy="338554"/>
          </a:xfrm>
          <a:prstGeom prst="rect">
            <a:avLst/>
          </a:prstGeom>
          <a:noFill/>
        </p:spPr>
        <p:txBody>
          <a:bodyPr wrap="square" rtlCol="0">
            <a:spAutoFit/>
          </a:bodyPr>
          <a:lstStyle/>
          <a:p>
            <a:r>
              <a:rPr lang="en-US" sz="1600" b="1" dirty="0">
                <a:solidFill>
                  <a:srgbClr val="006DA5"/>
                </a:solidFill>
              </a:rPr>
              <a:t>0</a:t>
            </a:r>
          </a:p>
        </p:txBody>
      </p:sp>
      <p:sp>
        <p:nvSpPr>
          <p:cNvPr id="25" name="CuadroTexto 24"/>
          <p:cNvSpPr txBox="1"/>
          <p:nvPr/>
        </p:nvSpPr>
        <p:spPr>
          <a:xfrm>
            <a:off x="4158422" y="4082257"/>
            <a:ext cx="238125" cy="338554"/>
          </a:xfrm>
          <a:prstGeom prst="rect">
            <a:avLst/>
          </a:prstGeom>
          <a:noFill/>
        </p:spPr>
        <p:txBody>
          <a:bodyPr wrap="square" rtlCol="0">
            <a:spAutoFit/>
          </a:bodyPr>
          <a:lstStyle/>
          <a:p>
            <a:r>
              <a:rPr lang="en-US" sz="1600" b="1" dirty="0">
                <a:solidFill>
                  <a:srgbClr val="006DA5"/>
                </a:solidFill>
              </a:rPr>
              <a:t>0</a:t>
            </a:r>
          </a:p>
        </p:txBody>
      </p:sp>
      <p:sp>
        <p:nvSpPr>
          <p:cNvPr id="26" name="CuadroTexto 25"/>
          <p:cNvSpPr txBox="1"/>
          <p:nvPr/>
        </p:nvSpPr>
        <p:spPr>
          <a:xfrm>
            <a:off x="2648316" y="4079447"/>
            <a:ext cx="238125" cy="338554"/>
          </a:xfrm>
          <a:prstGeom prst="rect">
            <a:avLst/>
          </a:prstGeom>
          <a:noFill/>
        </p:spPr>
        <p:txBody>
          <a:bodyPr wrap="square" rtlCol="0">
            <a:spAutoFit/>
          </a:bodyPr>
          <a:lstStyle/>
          <a:p>
            <a:r>
              <a:rPr lang="en-US" sz="1600" b="1" dirty="0">
                <a:solidFill>
                  <a:srgbClr val="006DA5"/>
                </a:solidFill>
              </a:rPr>
              <a:t>1</a:t>
            </a:r>
          </a:p>
        </p:txBody>
      </p:sp>
      <p:sp>
        <p:nvSpPr>
          <p:cNvPr id="11" name="CuadroTexto 10"/>
          <p:cNvSpPr txBox="1"/>
          <p:nvPr/>
        </p:nvSpPr>
        <p:spPr>
          <a:xfrm>
            <a:off x="2183189" y="4431931"/>
            <a:ext cx="766928" cy="338554"/>
          </a:xfrm>
          <a:prstGeom prst="rect">
            <a:avLst/>
          </a:prstGeom>
          <a:solidFill>
            <a:schemeClr val="bg1"/>
          </a:solidFill>
        </p:spPr>
        <p:txBody>
          <a:bodyPr wrap="square" rtlCol="0">
            <a:spAutoFit/>
          </a:bodyPr>
          <a:lstStyle/>
          <a:p>
            <a:r>
              <a:rPr lang="en-US" sz="1600" dirty="0"/>
              <a:t>TP=9</a:t>
            </a:r>
          </a:p>
        </p:txBody>
      </p:sp>
      <p:sp>
        <p:nvSpPr>
          <p:cNvPr id="27" name="CuadroTexto 26"/>
          <p:cNvSpPr txBox="1"/>
          <p:nvPr/>
        </p:nvSpPr>
        <p:spPr>
          <a:xfrm>
            <a:off x="3475968" y="4418001"/>
            <a:ext cx="766928" cy="338554"/>
          </a:xfrm>
          <a:prstGeom prst="rect">
            <a:avLst/>
          </a:prstGeom>
          <a:solidFill>
            <a:schemeClr val="bg1"/>
          </a:solidFill>
        </p:spPr>
        <p:txBody>
          <a:bodyPr wrap="square" rtlCol="0">
            <a:spAutoFit/>
          </a:bodyPr>
          <a:lstStyle/>
          <a:p>
            <a:r>
              <a:rPr lang="en-US" sz="1600" dirty="0"/>
              <a:t>FP=5</a:t>
            </a:r>
          </a:p>
        </p:txBody>
      </p:sp>
      <p:sp>
        <p:nvSpPr>
          <p:cNvPr id="28" name="CuadroTexto 27"/>
          <p:cNvSpPr txBox="1"/>
          <p:nvPr/>
        </p:nvSpPr>
        <p:spPr>
          <a:xfrm>
            <a:off x="4746606" y="4418315"/>
            <a:ext cx="766928" cy="338554"/>
          </a:xfrm>
          <a:prstGeom prst="rect">
            <a:avLst/>
          </a:prstGeom>
          <a:solidFill>
            <a:schemeClr val="bg1"/>
          </a:solidFill>
        </p:spPr>
        <p:txBody>
          <a:bodyPr wrap="square" rtlCol="0">
            <a:spAutoFit/>
          </a:bodyPr>
          <a:lstStyle/>
          <a:p>
            <a:r>
              <a:rPr lang="en-US" sz="1600" dirty="0"/>
              <a:t>14</a:t>
            </a:r>
          </a:p>
        </p:txBody>
      </p:sp>
      <p:sp>
        <p:nvSpPr>
          <p:cNvPr id="29" name="CuadroTexto 28"/>
          <p:cNvSpPr txBox="1"/>
          <p:nvPr/>
        </p:nvSpPr>
        <p:spPr>
          <a:xfrm>
            <a:off x="4739616" y="5399245"/>
            <a:ext cx="766928" cy="276999"/>
          </a:xfrm>
          <a:prstGeom prst="rect">
            <a:avLst/>
          </a:prstGeom>
          <a:solidFill>
            <a:schemeClr val="bg1"/>
          </a:solidFill>
        </p:spPr>
        <p:txBody>
          <a:bodyPr wrap="square" rtlCol="0">
            <a:spAutoFit/>
          </a:bodyPr>
          <a:lstStyle/>
          <a:p>
            <a:r>
              <a:rPr lang="en-US" sz="1200" dirty="0"/>
              <a:t>N=314</a:t>
            </a:r>
          </a:p>
        </p:txBody>
      </p:sp>
      <p:sp>
        <p:nvSpPr>
          <p:cNvPr id="30" name="CuadroTexto 29"/>
          <p:cNvSpPr txBox="1"/>
          <p:nvPr/>
        </p:nvSpPr>
        <p:spPr>
          <a:xfrm>
            <a:off x="2175825" y="5399235"/>
            <a:ext cx="766928" cy="276999"/>
          </a:xfrm>
          <a:prstGeom prst="rect">
            <a:avLst/>
          </a:prstGeom>
          <a:solidFill>
            <a:schemeClr val="bg1"/>
          </a:solidFill>
        </p:spPr>
        <p:txBody>
          <a:bodyPr wrap="square" rtlCol="0">
            <a:spAutoFit/>
          </a:bodyPr>
          <a:lstStyle/>
          <a:p>
            <a:r>
              <a:rPr lang="en-US" sz="1200" dirty="0"/>
              <a:t>39</a:t>
            </a:r>
          </a:p>
        </p:txBody>
      </p:sp>
      <p:sp>
        <p:nvSpPr>
          <p:cNvPr id="31" name="CuadroTexto 30"/>
          <p:cNvSpPr txBox="1"/>
          <p:nvPr/>
        </p:nvSpPr>
        <p:spPr>
          <a:xfrm>
            <a:off x="3462082" y="5384207"/>
            <a:ext cx="766928" cy="276999"/>
          </a:xfrm>
          <a:prstGeom prst="rect">
            <a:avLst/>
          </a:prstGeom>
          <a:solidFill>
            <a:schemeClr val="bg1"/>
          </a:solidFill>
        </p:spPr>
        <p:txBody>
          <a:bodyPr wrap="square" rtlCol="0">
            <a:spAutoFit/>
          </a:bodyPr>
          <a:lstStyle/>
          <a:p>
            <a:r>
              <a:rPr lang="en-US" sz="1200" dirty="0"/>
              <a:t>275</a:t>
            </a:r>
          </a:p>
        </p:txBody>
      </p:sp>
      <p:sp>
        <p:nvSpPr>
          <p:cNvPr id="15" name="Rectángulo 14"/>
          <p:cNvSpPr/>
          <p:nvPr/>
        </p:nvSpPr>
        <p:spPr>
          <a:xfrm>
            <a:off x="2148115" y="4411744"/>
            <a:ext cx="2574423" cy="98038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ángulo 16"/>
          <p:cNvSpPr/>
          <p:nvPr/>
        </p:nvSpPr>
        <p:spPr>
          <a:xfrm>
            <a:off x="2150024" y="4411744"/>
            <a:ext cx="1286257" cy="490194"/>
          </a:xfrm>
          <a:prstGeom prst="rect">
            <a:avLst/>
          </a:prstGeom>
          <a:noFill/>
          <a:ln w="571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ángulo 19"/>
          <p:cNvSpPr/>
          <p:nvPr/>
        </p:nvSpPr>
        <p:spPr>
          <a:xfrm>
            <a:off x="3436281" y="4890021"/>
            <a:ext cx="1286257" cy="490194"/>
          </a:xfrm>
          <a:prstGeom prst="rect">
            <a:avLst/>
          </a:prstGeom>
          <a:noFill/>
          <a:ln w="57150">
            <a:solidFill>
              <a:srgbClr val="00B05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Elipse 31">
            <a:extLst>
              <a:ext uri="{FF2B5EF4-FFF2-40B4-BE49-F238E27FC236}">
                <a16:creationId xmlns:a16="http://schemas.microsoft.com/office/drawing/2014/main" id="{C9BCE1A0-E825-4DB9-AEE8-BBF053D44D6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3" name="Conector recto 32">
            <a:extLst>
              <a:ext uri="{FF2B5EF4-FFF2-40B4-BE49-F238E27FC236}">
                <a16:creationId xmlns:a16="http://schemas.microsoft.com/office/drawing/2014/main" id="{044A1732-C4D5-4677-A389-73BC27E55D55}"/>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4" name="Imagen 33">
            <a:extLst>
              <a:ext uri="{FF2B5EF4-FFF2-40B4-BE49-F238E27FC236}">
                <a16:creationId xmlns:a16="http://schemas.microsoft.com/office/drawing/2014/main" id="{F8920E17-B1F1-4EDC-B775-6E594198CF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1500946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4</a:t>
            </a:fld>
            <a:endParaRPr lang="es-ES"/>
          </a:p>
        </p:txBody>
      </p:sp>
      <p:sp>
        <p:nvSpPr>
          <p:cNvPr id="7" name="Rectángulo redondeado 6"/>
          <p:cNvSpPr/>
          <p:nvPr/>
        </p:nvSpPr>
        <p:spPr>
          <a:xfrm>
            <a:off x="444586" y="2061263"/>
            <a:ext cx="8254828" cy="481276"/>
          </a:xfrm>
          <a:prstGeom prst="roundRect">
            <a:avLst/>
          </a:prstGeom>
          <a:solidFill>
            <a:schemeClr val="bg1">
              <a:lumMod val="9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chemeClr val="tx1"/>
                </a:solidFill>
              </a:rPr>
              <a:t>MACHINE LEARNING</a:t>
            </a:r>
            <a:endParaRPr lang="en-US" sz="2000" b="1" dirty="0">
              <a:solidFill>
                <a:schemeClr val="tx1"/>
              </a:solidFill>
            </a:endParaRPr>
          </a:p>
        </p:txBody>
      </p:sp>
      <p:sp>
        <p:nvSpPr>
          <p:cNvPr id="16" name="Rectángulo redondeado 15"/>
          <p:cNvSpPr/>
          <p:nvPr/>
        </p:nvSpPr>
        <p:spPr>
          <a:xfrm>
            <a:off x="495594" y="2750058"/>
            <a:ext cx="2685387" cy="736470"/>
          </a:xfrm>
          <a:prstGeom prst="round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Aprendizaje Supervisado</a:t>
            </a:r>
            <a:endParaRPr lang="en-US" sz="2000" dirty="0"/>
          </a:p>
        </p:txBody>
      </p:sp>
      <p:sp>
        <p:nvSpPr>
          <p:cNvPr id="17" name="Rectángulo redondeado 16"/>
          <p:cNvSpPr/>
          <p:nvPr/>
        </p:nvSpPr>
        <p:spPr>
          <a:xfrm>
            <a:off x="3459057" y="2750058"/>
            <a:ext cx="2877880" cy="702917"/>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Aprendizaje </a:t>
            </a:r>
            <a:r>
              <a:rPr lang="es-ES" sz="2000" b="1" dirty="0"/>
              <a:t>NO</a:t>
            </a:r>
            <a:r>
              <a:rPr lang="es-ES" sz="2000" dirty="0"/>
              <a:t> Supervisado</a:t>
            </a:r>
            <a:endParaRPr lang="en-US" sz="2000" dirty="0"/>
          </a:p>
        </p:txBody>
      </p:sp>
      <p:sp>
        <p:nvSpPr>
          <p:cNvPr id="18" name="Rectángulo redondeado 17"/>
          <p:cNvSpPr/>
          <p:nvPr/>
        </p:nvSpPr>
        <p:spPr>
          <a:xfrm>
            <a:off x="6615013" y="2750058"/>
            <a:ext cx="2084401" cy="709268"/>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t>Reinforcement Learning</a:t>
            </a:r>
            <a:endParaRPr lang="en-US" sz="2000" dirty="0"/>
          </a:p>
        </p:txBody>
      </p:sp>
      <p:sp>
        <p:nvSpPr>
          <p:cNvPr id="21" name="Rectángulo redondeado 20"/>
          <p:cNvSpPr/>
          <p:nvPr/>
        </p:nvSpPr>
        <p:spPr>
          <a:xfrm>
            <a:off x="495594" y="4531502"/>
            <a:ext cx="2685387" cy="461527"/>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Regresión</a:t>
            </a:r>
            <a:endParaRPr lang="en-US" sz="2000" dirty="0">
              <a:solidFill>
                <a:schemeClr val="tx1"/>
              </a:solidFill>
            </a:endParaRPr>
          </a:p>
        </p:txBody>
      </p:sp>
      <p:sp>
        <p:nvSpPr>
          <p:cNvPr id="22" name="Rectángulo redondeado 21"/>
          <p:cNvSpPr/>
          <p:nvPr/>
        </p:nvSpPr>
        <p:spPr>
          <a:xfrm>
            <a:off x="495595" y="3761710"/>
            <a:ext cx="2685387" cy="461528"/>
          </a:xfrm>
          <a:prstGeom prst="roundRect">
            <a:avLst/>
          </a:prstGeom>
          <a:solidFill>
            <a:schemeClr val="accent6">
              <a:lumMod val="40000"/>
              <a:lumOff val="60000"/>
            </a:schemeClr>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chemeClr val="tx1"/>
                </a:solidFill>
              </a:rPr>
              <a:t>Clasificación</a:t>
            </a:r>
            <a:endParaRPr lang="en-US" sz="2000" b="1" dirty="0">
              <a:solidFill>
                <a:schemeClr val="tx1"/>
              </a:solidFill>
            </a:endParaRPr>
          </a:p>
        </p:txBody>
      </p:sp>
      <p:sp>
        <p:nvSpPr>
          <p:cNvPr id="23" name="Rectángulo redondeado 22"/>
          <p:cNvSpPr/>
          <p:nvPr/>
        </p:nvSpPr>
        <p:spPr>
          <a:xfrm>
            <a:off x="3459057" y="3761710"/>
            <a:ext cx="2877880" cy="461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Clustering</a:t>
            </a:r>
            <a:endParaRPr lang="en-US" sz="2000" dirty="0">
              <a:solidFill>
                <a:schemeClr val="tx1"/>
              </a:solidFill>
            </a:endParaRPr>
          </a:p>
        </p:txBody>
      </p:sp>
      <p:sp>
        <p:nvSpPr>
          <p:cNvPr id="24" name="Rectángulo redondeado 23"/>
          <p:cNvSpPr/>
          <p:nvPr/>
        </p:nvSpPr>
        <p:spPr>
          <a:xfrm>
            <a:off x="3459251" y="4531502"/>
            <a:ext cx="2877686" cy="496231"/>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Reducir dimensiones</a:t>
            </a:r>
            <a:endParaRPr lang="en-US" sz="2000" dirty="0">
              <a:solidFill>
                <a:schemeClr val="tx1"/>
              </a:solidFill>
            </a:endParaRPr>
          </a:p>
        </p:txBody>
      </p:sp>
      <p:sp>
        <p:nvSpPr>
          <p:cNvPr id="19" name="Elipse 18">
            <a:extLst>
              <a:ext uri="{FF2B5EF4-FFF2-40B4-BE49-F238E27FC236}">
                <a16:creationId xmlns:a16="http://schemas.microsoft.com/office/drawing/2014/main" id="{D4F7AAF9-DB75-4E0A-8DB7-0CBC6CD71E5A}"/>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ítulo 1">
            <a:extLst>
              <a:ext uri="{FF2B5EF4-FFF2-40B4-BE49-F238E27FC236}">
                <a16:creationId xmlns:a16="http://schemas.microsoft.com/office/drawing/2014/main" id="{A03D13D2-D5C8-4452-AD60-A68708D913FC}"/>
              </a:ext>
            </a:extLst>
          </p:cNvPr>
          <p:cNvSpPr>
            <a:spLocks noGrp="1"/>
          </p:cNvSpPr>
          <p:nvPr>
            <p:ph type="title"/>
          </p:nvPr>
        </p:nvSpPr>
        <p:spPr>
          <a:xfrm>
            <a:off x="1082768" y="1187992"/>
            <a:ext cx="4584605" cy="763455"/>
          </a:xfrm>
        </p:spPr>
        <p:txBody>
          <a:bodyPr>
            <a:normAutofit/>
          </a:bodyPr>
          <a:lstStyle/>
          <a:p>
            <a:pPr algn="l"/>
            <a:r>
              <a:rPr lang="es-ES" sz="2400" b="1" dirty="0"/>
              <a:t>Recapitulemos…</a:t>
            </a:r>
          </a:p>
        </p:txBody>
      </p:sp>
      <p:pic>
        <p:nvPicPr>
          <p:cNvPr id="25" name="Imagen 24">
            <a:extLst>
              <a:ext uri="{FF2B5EF4-FFF2-40B4-BE49-F238E27FC236}">
                <a16:creationId xmlns:a16="http://schemas.microsoft.com/office/drawing/2014/main" id="{53DF8F75-4E79-4D3C-9BB0-03639A61647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6" name="Conector recto 25">
            <a:extLst>
              <a:ext uri="{FF2B5EF4-FFF2-40B4-BE49-F238E27FC236}">
                <a16:creationId xmlns:a16="http://schemas.microsoft.com/office/drawing/2014/main" id="{4E84A9E5-B3A2-49BB-A4F3-BEDC535E619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3" name="CuadroTexto 2">
            <a:extLst>
              <a:ext uri="{FF2B5EF4-FFF2-40B4-BE49-F238E27FC236}">
                <a16:creationId xmlns:a16="http://schemas.microsoft.com/office/drawing/2014/main" id="{19716624-9146-665E-E7B0-B9B996113422}"/>
              </a:ext>
            </a:extLst>
          </p:cNvPr>
          <p:cNvSpPr txBox="1"/>
          <p:nvPr/>
        </p:nvSpPr>
        <p:spPr>
          <a:xfrm>
            <a:off x="630315" y="5288280"/>
            <a:ext cx="2550666" cy="830997"/>
          </a:xfrm>
          <a:prstGeom prst="rect">
            <a:avLst/>
          </a:prstGeom>
          <a:noFill/>
        </p:spPr>
        <p:txBody>
          <a:bodyPr wrap="square" rtlCol="0">
            <a:spAutoFit/>
          </a:bodyPr>
          <a:lstStyle/>
          <a:p>
            <a:pPr marL="171450" indent="-171450">
              <a:buFont typeface="Arial" panose="020B0604020202020204" pitchFamily="34" charset="0"/>
              <a:buChar char="•"/>
            </a:pPr>
            <a:r>
              <a:rPr lang="es-MX" sz="1200" i="1" dirty="0"/>
              <a:t>Aprenden iterativamente de los datos para encontrar información.</a:t>
            </a:r>
          </a:p>
          <a:p>
            <a:pPr marL="171450" indent="-171450">
              <a:buFont typeface="Arial" panose="020B0604020202020204" pitchFamily="34" charset="0"/>
              <a:buChar char="•"/>
            </a:pPr>
            <a:r>
              <a:rPr lang="es-MX" sz="1200" i="1" dirty="0"/>
              <a:t>Se debe dar las variables de entrada y salida para entrenar</a:t>
            </a:r>
            <a:endParaRPr lang="es-ES" sz="1200" i="1" dirty="0"/>
          </a:p>
        </p:txBody>
      </p:sp>
      <p:sp>
        <p:nvSpPr>
          <p:cNvPr id="5" name="CuadroTexto 4">
            <a:extLst>
              <a:ext uri="{FF2B5EF4-FFF2-40B4-BE49-F238E27FC236}">
                <a16:creationId xmlns:a16="http://schemas.microsoft.com/office/drawing/2014/main" id="{63185BBE-1D9D-0286-C451-6D9B44A0F017}"/>
              </a:ext>
            </a:extLst>
          </p:cNvPr>
          <p:cNvSpPr txBox="1"/>
          <p:nvPr/>
        </p:nvSpPr>
        <p:spPr>
          <a:xfrm>
            <a:off x="3459057" y="5288280"/>
            <a:ext cx="2550666" cy="646331"/>
          </a:xfrm>
          <a:prstGeom prst="rect">
            <a:avLst/>
          </a:prstGeom>
          <a:noFill/>
        </p:spPr>
        <p:txBody>
          <a:bodyPr wrap="square" rtlCol="0">
            <a:spAutoFit/>
          </a:bodyPr>
          <a:lstStyle/>
          <a:p>
            <a:pPr marL="171450" indent="-171450" algn="just">
              <a:buFont typeface="Arial" panose="020B0604020202020204" pitchFamily="34" charset="0"/>
              <a:buChar char="•"/>
            </a:pPr>
            <a:r>
              <a:rPr lang="es-MX" sz="1200" i="1" dirty="0"/>
              <a:t>Se utiliza para explorar grandes conjuntos de datos.</a:t>
            </a:r>
          </a:p>
          <a:p>
            <a:pPr marL="171450" indent="-171450" algn="just">
              <a:buFont typeface="Arial" panose="020B0604020202020204" pitchFamily="34" charset="0"/>
              <a:buChar char="•"/>
            </a:pPr>
            <a:r>
              <a:rPr lang="es-MX" sz="1200" i="1" dirty="0"/>
              <a:t>Solo se necesita datos de entrada</a:t>
            </a:r>
            <a:endParaRPr lang="es-ES" sz="1200" i="1" dirty="0"/>
          </a:p>
        </p:txBody>
      </p:sp>
      <p:pic>
        <p:nvPicPr>
          <p:cNvPr id="2050" name="Picture 2" descr="5 key reinforcement learning principles">
            <a:extLst>
              <a:ext uri="{FF2B5EF4-FFF2-40B4-BE49-F238E27FC236}">
                <a16:creationId xmlns:a16="http://schemas.microsoft.com/office/drawing/2014/main" id="{FCE960CF-58F3-D5F3-BDC5-77FF9E8311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018" y="3725235"/>
            <a:ext cx="1776332" cy="1448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84099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40</a:t>
            </a:fld>
            <a:endParaRPr lang="es-ES"/>
          </a:p>
        </p:txBody>
      </p:sp>
      <p:sp>
        <p:nvSpPr>
          <p:cNvPr id="5" name="Rectángulo 4"/>
          <p:cNvSpPr/>
          <p:nvPr/>
        </p:nvSpPr>
        <p:spPr>
          <a:xfrm>
            <a:off x="1080252" y="1900723"/>
            <a:ext cx="7692273" cy="1077218"/>
          </a:xfrm>
          <a:prstGeom prst="rect">
            <a:avLst/>
          </a:prstGeom>
        </p:spPr>
        <p:txBody>
          <a:bodyPr wrap="square">
            <a:spAutoFit/>
          </a:bodyPr>
          <a:lstStyle/>
          <a:p>
            <a:pPr algn="just"/>
            <a:r>
              <a:rPr lang="en-US" sz="1600" dirty="0" err="1"/>
              <a:t>Número</a:t>
            </a:r>
            <a:r>
              <a:rPr lang="en-US" sz="1600" dirty="0"/>
              <a:t> de </a:t>
            </a:r>
            <a:r>
              <a:rPr lang="en-US" sz="1600" dirty="0" err="1"/>
              <a:t>predicciones</a:t>
            </a:r>
            <a:r>
              <a:rPr lang="en-US" sz="1600" dirty="0"/>
              <a:t> de una </a:t>
            </a:r>
            <a:r>
              <a:rPr lang="en-US" sz="1600" dirty="0" err="1"/>
              <a:t>clase</a:t>
            </a:r>
            <a:r>
              <a:rPr lang="en-US" sz="1600" dirty="0"/>
              <a:t> que </a:t>
            </a:r>
            <a:r>
              <a:rPr lang="en-US" sz="1600" dirty="0" err="1"/>
              <a:t>fueron</a:t>
            </a:r>
            <a:r>
              <a:rPr lang="en-US" sz="1600" dirty="0"/>
              <a:t> </a:t>
            </a:r>
            <a:r>
              <a:rPr lang="en-US" sz="1600" dirty="0" err="1"/>
              <a:t>correctamente</a:t>
            </a:r>
            <a:r>
              <a:rPr lang="en-US" sz="1600" dirty="0"/>
              <a:t> </a:t>
            </a:r>
            <a:r>
              <a:rPr lang="en-US" sz="1600" dirty="0" err="1"/>
              <a:t>identificadas</a:t>
            </a:r>
            <a:r>
              <a:rPr lang="en-US" sz="1600" dirty="0"/>
              <a:t> entre el total de </a:t>
            </a:r>
            <a:r>
              <a:rPr lang="en-US" sz="1600" dirty="0" err="1"/>
              <a:t>observaciones</a:t>
            </a:r>
            <a:r>
              <a:rPr lang="en-US" sz="1600" dirty="0"/>
              <a:t> de </a:t>
            </a:r>
            <a:r>
              <a:rPr lang="en-US" sz="1600" dirty="0" err="1"/>
              <a:t>esa</a:t>
            </a:r>
            <a:r>
              <a:rPr lang="en-US" sz="1600" dirty="0"/>
              <a:t> </a:t>
            </a:r>
            <a:r>
              <a:rPr lang="en-US" sz="1600" dirty="0" err="1"/>
              <a:t>clase</a:t>
            </a:r>
            <a:r>
              <a:rPr lang="en-US" sz="1600" dirty="0"/>
              <a:t>.</a:t>
            </a:r>
          </a:p>
          <a:p>
            <a:pPr algn="just"/>
            <a:r>
              <a:rPr lang="es-ES" sz="1600" dirty="0"/>
              <a:t>Responde a la siguiente pregunta: </a:t>
            </a:r>
            <a:r>
              <a:rPr lang="es-ES" sz="1600" dirty="0">
                <a:solidFill>
                  <a:srgbClr val="006DA5"/>
                </a:solidFill>
              </a:rPr>
              <a:t>de todas las etiquetas positivas posibles, ¿cuántas identificó correctamente el modelo?</a:t>
            </a:r>
            <a:endParaRPr lang="en-US" sz="1600" dirty="0">
              <a:solidFill>
                <a:srgbClr val="006DA5"/>
              </a:solidFill>
            </a:endParaRPr>
          </a:p>
        </p:txBody>
      </p:sp>
      <p:sp>
        <p:nvSpPr>
          <p:cNvPr id="11" name="Título 1"/>
          <p:cNvSpPr txBox="1">
            <a:spLocks/>
          </p:cNvSpPr>
          <p:nvPr/>
        </p:nvSpPr>
        <p:spPr>
          <a:xfrm>
            <a:off x="1080252" y="1238792"/>
            <a:ext cx="4583129"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err="1"/>
              <a:t>Recall</a:t>
            </a:r>
            <a:r>
              <a:rPr lang="es-ES" sz="2400" b="1" dirty="0"/>
              <a:t> (Sensibilidad)</a:t>
            </a:r>
            <a:endParaRPr lang="en-US" sz="2400" b="1" dirty="0"/>
          </a:p>
        </p:txBody>
      </p:sp>
      <mc:AlternateContent xmlns:mc="http://schemas.openxmlformats.org/markup-compatibility/2006" xmlns:a14="http://schemas.microsoft.com/office/drawing/2010/main">
        <mc:Choice Requires="a14">
          <p:sp>
            <p:nvSpPr>
              <p:cNvPr id="12" name="CuadroTexto 11"/>
              <p:cNvSpPr txBox="1"/>
              <p:nvPr/>
            </p:nvSpPr>
            <p:spPr>
              <a:xfrm>
                <a:off x="2134882" y="5678575"/>
                <a:ext cx="4851841" cy="7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sz="2400" b="0" i="1" smtClean="0">
                          <a:latin typeface="Cambria Math" panose="02040503050406030204" pitchFamily="18" charset="0"/>
                        </a:rPr>
                        <m:t>𝑅𝑒𝑐𝑎𝑙𝑙</m:t>
                      </m:r>
                      <m:r>
                        <a:rPr lang="es-ES" sz="2400" b="0" i="1" smtClean="0">
                          <a:latin typeface="Cambria Math" panose="02040503050406030204" pitchFamily="18" charset="0"/>
                        </a:rPr>
                        <m:t>= </m:t>
                      </m:r>
                      <m:f>
                        <m:fPr>
                          <m:ctrlPr>
                            <a:rPr lang="es-ES" sz="2400" b="0" i="1" smtClean="0">
                              <a:latin typeface="Cambria Math" panose="02040503050406030204" pitchFamily="18" charset="0"/>
                            </a:rPr>
                          </m:ctrlPr>
                        </m:fPr>
                        <m:num>
                          <m:r>
                            <a:rPr lang="es-ES" sz="2400" b="1" i="1" smtClean="0">
                              <a:solidFill>
                                <a:srgbClr val="0070C0"/>
                              </a:solidFill>
                              <a:latin typeface="Cambria Math" panose="02040503050406030204" pitchFamily="18" charset="0"/>
                            </a:rPr>
                            <m:t>𝑻𝑷</m:t>
                          </m:r>
                        </m:num>
                        <m:den>
                          <m:r>
                            <a:rPr lang="es-ES" sz="2400" b="1" i="1" smtClean="0">
                              <a:solidFill>
                                <a:srgbClr val="FFC000"/>
                              </a:solidFill>
                              <a:latin typeface="Cambria Math" panose="02040503050406030204" pitchFamily="18" charset="0"/>
                            </a:rPr>
                            <m:t>𝑻𝑷</m:t>
                          </m:r>
                          <m:r>
                            <a:rPr lang="es-ES" sz="2400" b="1" i="1" smtClean="0">
                              <a:solidFill>
                                <a:srgbClr val="FFC000"/>
                              </a:solidFill>
                              <a:latin typeface="Cambria Math" panose="02040503050406030204" pitchFamily="18" charset="0"/>
                            </a:rPr>
                            <m:t>+</m:t>
                          </m:r>
                          <m:r>
                            <a:rPr lang="es-ES" sz="2400" b="1" i="1" smtClean="0">
                              <a:solidFill>
                                <a:srgbClr val="FFC000"/>
                              </a:solidFill>
                              <a:latin typeface="Cambria Math" panose="02040503050406030204" pitchFamily="18" charset="0"/>
                            </a:rPr>
                            <m:t>𝑭𝑵</m:t>
                          </m:r>
                        </m:den>
                      </m:f>
                      <m:r>
                        <a:rPr lang="gl-ES" sz="2400" b="0" i="1" smtClean="0">
                          <a:solidFill>
                            <a:schemeClr val="tx1"/>
                          </a:solidFill>
                          <a:latin typeface="Cambria Math" panose="02040503050406030204" pitchFamily="18" charset="0"/>
                        </a:rPr>
                        <m:t>=</m:t>
                      </m:r>
                      <m:f>
                        <m:fPr>
                          <m:ctrlPr>
                            <a:rPr lang="gl-ES" sz="2400" b="0" i="1" smtClean="0">
                              <a:solidFill>
                                <a:srgbClr val="FFC000"/>
                              </a:solidFill>
                              <a:latin typeface="Cambria Math" panose="02040503050406030204" pitchFamily="18" charset="0"/>
                            </a:rPr>
                          </m:ctrlPr>
                        </m:fPr>
                        <m:num>
                          <m:r>
                            <a:rPr lang="gl-ES" sz="2400" b="0" i="1" smtClean="0">
                              <a:solidFill>
                                <a:srgbClr val="006DA5"/>
                              </a:solidFill>
                              <a:latin typeface="Cambria Math" panose="02040503050406030204" pitchFamily="18" charset="0"/>
                            </a:rPr>
                            <m:t>9</m:t>
                          </m:r>
                        </m:num>
                        <m:den>
                          <m:r>
                            <a:rPr lang="gl-ES" sz="2400" b="0" i="1" smtClean="0">
                              <a:solidFill>
                                <a:srgbClr val="FFC000"/>
                              </a:solidFill>
                              <a:latin typeface="Cambria Math" panose="02040503050406030204" pitchFamily="18" charset="0"/>
                            </a:rPr>
                            <m:t>9+30</m:t>
                          </m:r>
                        </m:den>
                      </m:f>
                      <m:r>
                        <a:rPr lang="gl-ES" sz="2400" b="0" i="1" smtClean="0">
                          <a:solidFill>
                            <a:schemeClr val="tx1"/>
                          </a:solidFill>
                          <a:latin typeface="Cambria Math" panose="02040503050406030204" pitchFamily="18" charset="0"/>
                        </a:rPr>
                        <m:t>=0,23</m:t>
                      </m:r>
                    </m:oMath>
                  </m:oMathPara>
                </a14:m>
                <a:endParaRPr lang="en-US" sz="2400" dirty="0"/>
              </a:p>
            </p:txBody>
          </p:sp>
        </mc:Choice>
        <mc:Fallback xmlns="">
          <p:sp>
            <p:nvSpPr>
              <p:cNvPr id="12" name="CuadroTexto 11"/>
              <p:cNvSpPr txBox="1">
                <a:spLocks noRot="1" noChangeAspect="1" noMove="1" noResize="1" noEditPoints="1" noAdjustHandles="1" noChangeArrowheads="1" noChangeShapeType="1" noTextEdit="1"/>
              </p:cNvSpPr>
              <p:nvPr/>
            </p:nvSpPr>
            <p:spPr>
              <a:xfrm>
                <a:off x="2134882" y="5678575"/>
                <a:ext cx="4851841" cy="700063"/>
              </a:xfrm>
              <a:prstGeom prst="rect">
                <a:avLst/>
              </a:prstGeom>
              <a:blipFill>
                <a:blip r:embed="rId4"/>
                <a:stretch>
                  <a:fillRect/>
                </a:stretch>
              </a:blipFill>
            </p:spPr>
            <p:txBody>
              <a:bodyPr/>
              <a:lstStyle/>
              <a:p>
                <a:r>
                  <a:rPr lang="en-US">
                    <a:noFill/>
                  </a:rPr>
                  <a:t> </a:t>
                </a:r>
              </a:p>
            </p:txBody>
          </p:sp>
        </mc:Fallback>
      </mc:AlternateContent>
      <p:grpSp>
        <p:nvGrpSpPr>
          <p:cNvPr id="6" name="Grupo 5"/>
          <p:cNvGrpSpPr/>
          <p:nvPr/>
        </p:nvGrpSpPr>
        <p:grpSpPr>
          <a:xfrm>
            <a:off x="5765170" y="3495310"/>
            <a:ext cx="2771691" cy="1724881"/>
            <a:chOff x="374280" y="2041994"/>
            <a:chExt cx="4067091" cy="2531036"/>
          </a:xfrm>
        </p:grpSpPr>
        <p:pic>
          <p:nvPicPr>
            <p:cNvPr id="14" name="Picture 2" descr="Precision, Reall, and Accuracy in Binary Classificatio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4280" y="2213921"/>
              <a:ext cx="3943474" cy="2359109"/>
            </a:xfrm>
            <a:prstGeom prst="rect">
              <a:avLst/>
            </a:prstGeom>
            <a:noFill/>
            <a:extLst>
              <a:ext uri="{909E8E84-426E-40DD-AFC4-6F175D3DCCD1}">
                <a14:hiddenFill xmlns:a14="http://schemas.microsoft.com/office/drawing/2010/main">
                  <a:solidFill>
                    <a:srgbClr val="FFFFFF"/>
                  </a:solidFill>
                </a14:hiddenFill>
              </a:ext>
            </a:extLst>
          </p:spPr>
        </p:pic>
        <p:sp>
          <p:nvSpPr>
            <p:cNvPr id="2" name="Rectángulo 1"/>
            <p:cNvSpPr/>
            <p:nvPr/>
          </p:nvSpPr>
          <p:spPr>
            <a:xfrm>
              <a:off x="3199691" y="2213921"/>
              <a:ext cx="1118063" cy="514765"/>
            </a:xfrm>
            <a:prstGeom prst="rect">
              <a:avLst/>
            </a:prstGeom>
            <a:noFill/>
            <a:ln w="38100">
              <a:solidFill>
                <a:srgbClr val="006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ángulo 14"/>
            <p:cNvSpPr/>
            <p:nvPr/>
          </p:nvSpPr>
          <p:spPr>
            <a:xfrm>
              <a:off x="3062514" y="2041994"/>
              <a:ext cx="1378857" cy="123823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DA5"/>
                </a:solidFill>
              </a:endParaRPr>
            </a:p>
          </p:txBody>
        </p:sp>
      </p:grpSp>
      <p:grpSp>
        <p:nvGrpSpPr>
          <p:cNvPr id="43" name="Grupo 42"/>
          <p:cNvGrpSpPr/>
          <p:nvPr/>
        </p:nvGrpSpPr>
        <p:grpSpPr>
          <a:xfrm>
            <a:off x="406364" y="3140979"/>
            <a:ext cx="5095016" cy="2243991"/>
            <a:chOff x="130520" y="3140979"/>
            <a:chExt cx="5095016" cy="2243991"/>
          </a:xfrm>
        </p:grpSpPr>
        <p:pic>
          <p:nvPicPr>
            <p:cNvPr id="27" name="Imagen 26"/>
            <p:cNvPicPr>
              <a:picLocks noChangeAspect="1"/>
            </p:cNvPicPr>
            <p:nvPr/>
          </p:nvPicPr>
          <p:blipFill rotWithShape="1">
            <a:blip r:embed="rId6"/>
            <a:srcRect r="13989"/>
            <a:stretch/>
          </p:blipFill>
          <p:spPr>
            <a:xfrm>
              <a:off x="508762" y="3368779"/>
              <a:ext cx="4534294" cy="2016191"/>
            </a:xfrm>
            <a:prstGeom prst="rect">
              <a:avLst/>
            </a:prstGeom>
          </p:spPr>
        </p:pic>
        <p:grpSp>
          <p:nvGrpSpPr>
            <p:cNvPr id="28" name="Grupo 27"/>
            <p:cNvGrpSpPr/>
            <p:nvPr/>
          </p:nvGrpSpPr>
          <p:grpSpPr>
            <a:xfrm>
              <a:off x="130520" y="3140979"/>
              <a:ext cx="5095016" cy="2170613"/>
              <a:chOff x="7119128" y="493549"/>
              <a:chExt cx="5095016" cy="2170613"/>
            </a:xfrm>
          </p:grpSpPr>
          <p:sp>
            <p:nvSpPr>
              <p:cNvPr id="29" name="CuadroTexto 28"/>
              <p:cNvSpPr txBox="1"/>
              <p:nvPr/>
            </p:nvSpPr>
            <p:spPr>
              <a:xfrm rot="16200000">
                <a:off x="6543687" y="1697855"/>
                <a:ext cx="1489435" cy="338554"/>
              </a:xfrm>
              <a:prstGeom prst="rect">
                <a:avLst/>
              </a:prstGeom>
              <a:noFill/>
            </p:spPr>
            <p:txBody>
              <a:bodyPr wrap="square" rtlCol="0">
                <a:spAutoFit/>
              </a:bodyPr>
              <a:lstStyle/>
              <a:p>
                <a:r>
                  <a:rPr lang="en-US" sz="1600" b="1" dirty="0" err="1">
                    <a:solidFill>
                      <a:srgbClr val="006DA5"/>
                    </a:solidFill>
                  </a:rPr>
                  <a:t>Predicciones</a:t>
                </a:r>
                <a:endParaRPr lang="en-US" sz="1600" b="1" dirty="0">
                  <a:solidFill>
                    <a:srgbClr val="006DA5"/>
                  </a:solidFill>
                </a:endParaRPr>
              </a:p>
            </p:txBody>
          </p:sp>
          <p:sp>
            <p:nvSpPr>
              <p:cNvPr id="30" name="CuadroTexto 29"/>
              <p:cNvSpPr txBox="1"/>
              <p:nvPr/>
            </p:nvSpPr>
            <p:spPr>
              <a:xfrm>
                <a:off x="8848725" y="493549"/>
                <a:ext cx="2598491" cy="338554"/>
              </a:xfrm>
              <a:prstGeom prst="rect">
                <a:avLst/>
              </a:prstGeom>
              <a:noFill/>
            </p:spPr>
            <p:txBody>
              <a:bodyPr wrap="square" rtlCol="0">
                <a:spAutoFit/>
              </a:bodyPr>
              <a:lstStyle/>
              <a:p>
                <a:pPr algn="ctr"/>
                <a:r>
                  <a:rPr lang="en-US" sz="1600" b="1" dirty="0">
                    <a:solidFill>
                      <a:srgbClr val="006DA5"/>
                    </a:solidFill>
                  </a:rPr>
                  <a:t>Valor real</a:t>
                </a:r>
              </a:p>
            </p:txBody>
          </p:sp>
          <p:sp>
            <p:nvSpPr>
              <p:cNvPr id="31" name="CuadroTexto 30"/>
              <p:cNvSpPr txBox="1"/>
              <p:nvPr/>
            </p:nvSpPr>
            <p:spPr>
              <a:xfrm>
                <a:off x="8521903" y="1476694"/>
                <a:ext cx="238125" cy="338554"/>
              </a:xfrm>
              <a:prstGeom prst="rect">
                <a:avLst/>
              </a:prstGeom>
              <a:noFill/>
            </p:spPr>
            <p:txBody>
              <a:bodyPr wrap="square" rtlCol="0">
                <a:spAutoFit/>
              </a:bodyPr>
              <a:lstStyle/>
              <a:p>
                <a:r>
                  <a:rPr lang="en-US" sz="1600" b="1" dirty="0">
                    <a:solidFill>
                      <a:srgbClr val="006DA5"/>
                    </a:solidFill>
                  </a:rPr>
                  <a:t>1</a:t>
                </a:r>
              </a:p>
            </p:txBody>
          </p:sp>
          <p:sp>
            <p:nvSpPr>
              <p:cNvPr id="32" name="CuadroTexto 31"/>
              <p:cNvSpPr txBox="1"/>
              <p:nvPr/>
            </p:nvSpPr>
            <p:spPr>
              <a:xfrm>
                <a:off x="8525407" y="1982072"/>
                <a:ext cx="238125" cy="338554"/>
              </a:xfrm>
              <a:prstGeom prst="rect">
                <a:avLst/>
              </a:prstGeom>
              <a:noFill/>
            </p:spPr>
            <p:txBody>
              <a:bodyPr wrap="square" rtlCol="0">
                <a:spAutoFit/>
              </a:bodyPr>
              <a:lstStyle/>
              <a:p>
                <a:r>
                  <a:rPr lang="en-US" sz="1600" b="1" dirty="0">
                    <a:solidFill>
                      <a:srgbClr val="006DA5"/>
                    </a:solidFill>
                  </a:rPr>
                  <a:t>0</a:t>
                </a:r>
              </a:p>
            </p:txBody>
          </p:sp>
          <p:sp>
            <p:nvSpPr>
              <p:cNvPr id="33" name="CuadroTexto 32"/>
              <p:cNvSpPr txBox="1"/>
              <p:nvPr/>
            </p:nvSpPr>
            <p:spPr>
              <a:xfrm>
                <a:off x="10859032" y="1070175"/>
                <a:ext cx="238125" cy="338554"/>
              </a:xfrm>
              <a:prstGeom prst="rect">
                <a:avLst/>
              </a:prstGeom>
              <a:noFill/>
            </p:spPr>
            <p:txBody>
              <a:bodyPr wrap="square" rtlCol="0">
                <a:spAutoFit/>
              </a:bodyPr>
              <a:lstStyle/>
              <a:p>
                <a:r>
                  <a:rPr lang="en-US" sz="1600" b="1" dirty="0">
                    <a:solidFill>
                      <a:srgbClr val="006DA5"/>
                    </a:solidFill>
                  </a:rPr>
                  <a:t>0</a:t>
                </a:r>
              </a:p>
            </p:txBody>
          </p:sp>
          <p:sp>
            <p:nvSpPr>
              <p:cNvPr id="34" name="CuadroTexto 33"/>
              <p:cNvSpPr txBox="1"/>
              <p:nvPr/>
            </p:nvSpPr>
            <p:spPr>
              <a:xfrm>
                <a:off x="9348926" y="1067365"/>
                <a:ext cx="238125" cy="338554"/>
              </a:xfrm>
              <a:prstGeom prst="rect">
                <a:avLst/>
              </a:prstGeom>
              <a:noFill/>
            </p:spPr>
            <p:txBody>
              <a:bodyPr wrap="square" rtlCol="0">
                <a:spAutoFit/>
              </a:bodyPr>
              <a:lstStyle/>
              <a:p>
                <a:r>
                  <a:rPr lang="en-US" sz="1600" b="1" dirty="0">
                    <a:solidFill>
                      <a:srgbClr val="006DA5"/>
                    </a:solidFill>
                  </a:rPr>
                  <a:t>1</a:t>
                </a:r>
              </a:p>
            </p:txBody>
          </p:sp>
          <p:sp>
            <p:nvSpPr>
              <p:cNvPr id="35" name="CuadroTexto 34"/>
              <p:cNvSpPr txBox="1"/>
              <p:nvPr/>
            </p:nvSpPr>
            <p:spPr>
              <a:xfrm>
                <a:off x="8883799" y="1419849"/>
                <a:ext cx="766928" cy="338554"/>
              </a:xfrm>
              <a:prstGeom prst="rect">
                <a:avLst/>
              </a:prstGeom>
              <a:solidFill>
                <a:schemeClr val="bg1"/>
              </a:solidFill>
            </p:spPr>
            <p:txBody>
              <a:bodyPr wrap="square" rtlCol="0">
                <a:spAutoFit/>
              </a:bodyPr>
              <a:lstStyle/>
              <a:p>
                <a:r>
                  <a:rPr lang="en-US" sz="1600" dirty="0"/>
                  <a:t>TP=9</a:t>
                </a:r>
              </a:p>
            </p:txBody>
          </p:sp>
          <p:sp>
            <p:nvSpPr>
              <p:cNvPr id="36" name="CuadroTexto 35"/>
              <p:cNvSpPr txBox="1"/>
              <p:nvPr/>
            </p:nvSpPr>
            <p:spPr>
              <a:xfrm>
                <a:off x="10176578" y="1405919"/>
                <a:ext cx="766928" cy="338554"/>
              </a:xfrm>
              <a:prstGeom prst="rect">
                <a:avLst/>
              </a:prstGeom>
              <a:solidFill>
                <a:schemeClr val="bg1"/>
              </a:solidFill>
            </p:spPr>
            <p:txBody>
              <a:bodyPr wrap="square" rtlCol="0">
                <a:spAutoFit/>
              </a:bodyPr>
              <a:lstStyle/>
              <a:p>
                <a:r>
                  <a:rPr lang="en-US" sz="1600" dirty="0"/>
                  <a:t>FP=5</a:t>
                </a:r>
              </a:p>
            </p:txBody>
          </p:sp>
          <p:sp>
            <p:nvSpPr>
              <p:cNvPr id="37" name="CuadroTexto 36"/>
              <p:cNvSpPr txBox="1"/>
              <p:nvPr/>
            </p:nvSpPr>
            <p:spPr>
              <a:xfrm>
                <a:off x="11447216" y="1406233"/>
                <a:ext cx="766928" cy="307777"/>
              </a:xfrm>
              <a:prstGeom prst="rect">
                <a:avLst/>
              </a:prstGeom>
              <a:solidFill>
                <a:schemeClr val="bg1"/>
              </a:solidFill>
            </p:spPr>
            <p:txBody>
              <a:bodyPr wrap="square" rtlCol="0">
                <a:spAutoFit/>
              </a:bodyPr>
              <a:lstStyle/>
              <a:p>
                <a:r>
                  <a:rPr lang="en-US" sz="1400" dirty="0"/>
                  <a:t>14</a:t>
                </a:r>
              </a:p>
            </p:txBody>
          </p:sp>
          <p:sp>
            <p:nvSpPr>
              <p:cNvPr id="38" name="CuadroTexto 37"/>
              <p:cNvSpPr txBox="1"/>
              <p:nvPr/>
            </p:nvSpPr>
            <p:spPr>
              <a:xfrm>
                <a:off x="11440226" y="2387163"/>
                <a:ext cx="766928" cy="276999"/>
              </a:xfrm>
              <a:prstGeom prst="rect">
                <a:avLst/>
              </a:prstGeom>
              <a:solidFill>
                <a:schemeClr val="bg1"/>
              </a:solidFill>
            </p:spPr>
            <p:txBody>
              <a:bodyPr wrap="square" rtlCol="0">
                <a:spAutoFit/>
              </a:bodyPr>
              <a:lstStyle/>
              <a:p>
                <a:r>
                  <a:rPr lang="en-US" sz="1200" dirty="0"/>
                  <a:t>N=314</a:t>
                </a:r>
              </a:p>
            </p:txBody>
          </p:sp>
          <p:sp>
            <p:nvSpPr>
              <p:cNvPr id="39" name="CuadroTexto 38"/>
              <p:cNvSpPr txBox="1"/>
              <p:nvPr/>
            </p:nvSpPr>
            <p:spPr>
              <a:xfrm>
                <a:off x="8876435" y="2387153"/>
                <a:ext cx="766928" cy="276999"/>
              </a:xfrm>
              <a:prstGeom prst="rect">
                <a:avLst/>
              </a:prstGeom>
              <a:solidFill>
                <a:schemeClr val="bg1"/>
              </a:solidFill>
            </p:spPr>
            <p:txBody>
              <a:bodyPr wrap="square" rtlCol="0">
                <a:spAutoFit/>
              </a:bodyPr>
              <a:lstStyle/>
              <a:p>
                <a:r>
                  <a:rPr lang="en-US" sz="1200" dirty="0"/>
                  <a:t>39</a:t>
                </a:r>
              </a:p>
            </p:txBody>
          </p:sp>
          <p:sp>
            <p:nvSpPr>
              <p:cNvPr id="40" name="CuadroTexto 39"/>
              <p:cNvSpPr txBox="1"/>
              <p:nvPr/>
            </p:nvSpPr>
            <p:spPr>
              <a:xfrm>
                <a:off x="10162692" y="2385980"/>
                <a:ext cx="766928" cy="276999"/>
              </a:xfrm>
              <a:prstGeom prst="rect">
                <a:avLst/>
              </a:prstGeom>
              <a:solidFill>
                <a:schemeClr val="bg1"/>
              </a:solidFill>
            </p:spPr>
            <p:txBody>
              <a:bodyPr wrap="square" rtlCol="0">
                <a:spAutoFit/>
              </a:bodyPr>
              <a:lstStyle/>
              <a:p>
                <a:r>
                  <a:rPr lang="en-US" sz="1200" dirty="0"/>
                  <a:t>275</a:t>
                </a:r>
              </a:p>
            </p:txBody>
          </p:sp>
        </p:grpSp>
        <p:sp>
          <p:nvSpPr>
            <p:cNvPr id="42" name="Rectángulo 41"/>
            <p:cNvSpPr/>
            <p:nvPr/>
          </p:nvSpPr>
          <p:spPr>
            <a:xfrm>
              <a:off x="1859038" y="4013831"/>
              <a:ext cx="1288166" cy="980388"/>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ángulo 40"/>
            <p:cNvSpPr/>
            <p:nvPr/>
          </p:nvSpPr>
          <p:spPr>
            <a:xfrm>
              <a:off x="1861808" y="4024368"/>
              <a:ext cx="1286257" cy="490194"/>
            </a:xfrm>
            <a:prstGeom prst="rect">
              <a:avLst/>
            </a:prstGeom>
            <a:noFill/>
            <a:ln w="57150">
              <a:solidFill>
                <a:srgbClr val="006DA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Conector recto 20"/>
            <p:cNvCxnSpPr/>
            <p:nvPr/>
          </p:nvCxnSpPr>
          <p:spPr>
            <a:xfrm>
              <a:off x="5043056" y="3479533"/>
              <a:ext cx="0" cy="1830876"/>
            </a:xfrm>
            <a:prstGeom prst="line">
              <a:avLst/>
            </a:prstGeom>
          </p:spPr>
          <p:style>
            <a:lnRef idx="1">
              <a:schemeClr val="dk1"/>
            </a:lnRef>
            <a:fillRef idx="0">
              <a:schemeClr val="dk1"/>
            </a:fillRef>
            <a:effectRef idx="0">
              <a:schemeClr val="dk1"/>
            </a:effectRef>
            <a:fontRef idx="minor">
              <a:schemeClr val="tx1"/>
            </a:fontRef>
          </p:style>
        </p:cxnSp>
      </p:grpSp>
      <p:sp>
        <p:nvSpPr>
          <p:cNvPr id="44" name="Elipse 43">
            <a:extLst>
              <a:ext uri="{FF2B5EF4-FFF2-40B4-BE49-F238E27FC236}">
                <a16:creationId xmlns:a16="http://schemas.microsoft.com/office/drawing/2014/main" id="{C5EF6C81-DAB9-417E-A458-C0E2F6D039D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45" name="Conector recto 44">
            <a:extLst>
              <a:ext uri="{FF2B5EF4-FFF2-40B4-BE49-F238E27FC236}">
                <a16:creationId xmlns:a16="http://schemas.microsoft.com/office/drawing/2014/main" id="{03072F66-351E-4288-BCC8-9B7233C006FC}"/>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46" name="Imagen 45">
            <a:extLst>
              <a:ext uri="{FF2B5EF4-FFF2-40B4-BE49-F238E27FC236}">
                <a16:creationId xmlns:a16="http://schemas.microsoft.com/office/drawing/2014/main" id="{58DF4D78-8038-4EEB-8C17-07D649DC1EB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27238535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41</a:t>
            </a:fld>
            <a:endParaRPr lang="es-ES"/>
          </a:p>
        </p:txBody>
      </p:sp>
      <p:sp>
        <p:nvSpPr>
          <p:cNvPr id="11" name="Título 1"/>
          <p:cNvSpPr txBox="1">
            <a:spLocks/>
          </p:cNvSpPr>
          <p:nvPr/>
        </p:nvSpPr>
        <p:spPr>
          <a:xfrm>
            <a:off x="1080253" y="1238792"/>
            <a:ext cx="2095566"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Precisión</a:t>
            </a:r>
            <a:endParaRPr lang="en-US" sz="2400" b="1" dirty="0"/>
          </a:p>
        </p:txBody>
      </p:sp>
      <p:sp>
        <p:nvSpPr>
          <p:cNvPr id="2" name="Rectángulo 1"/>
          <p:cNvSpPr/>
          <p:nvPr/>
        </p:nvSpPr>
        <p:spPr>
          <a:xfrm>
            <a:off x="1080253" y="1877926"/>
            <a:ext cx="8083079" cy="1077218"/>
          </a:xfrm>
          <a:prstGeom prst="rect">
            <a:avLst/>
          </a:prstGeom>
        </p:spPr>
        <p:txBody>
          <a:bodyPr wrap="square">
            <a:spAutoFit/>
          </a:bodyPr>
          <a:lstStyle/>
          <a:p>
            <a:r>
              <a:rPr lang="en-US" sz="1600" dirty="0"/>
              <a:t>I</a:t>
            </a:r>
            <a:r>
              <a:rPr lang="es-ES" sz="1600" dirty="0" err="1"/>
              <a:t>dentifica</a:t>
            </a:r>
            <a:r>
              <a:rPr lang="es-ES" sz="1600" dirty="0"/>
              <a:t> la frecuencia con la que un modelo predijo correctamente la clase positiva.</a:t>
            </a:r>
          </a:p>
          <a:p>
            <a:r>
              <a:rPr lang="es-ES" sz="1600" dirty="0"/>
              <a:t>Responde a la siguiente pregunta: </a:t>
            </a:r>
            <a:r>
              <a:rPr lang="es-ES" sz="1600" dirty="0">
                <a:solidFill>
                  <a:srgbClr val="006DA5"/>
                </a:solidFill>
              </a:rPr>
              <a:t>de todas las predicciones que he etiquetado como cáncer, ¿cuántas eran realmente cáncer?</a:t>
            </a:r>
            <a:endParaRPr lang="en-US" sz="1600" dirty="0">
              <a:solidFill>
                <a:srgbClr val="006DA5"/>
              </a:solidFill>
            </a:endParaRPr>
          </a:p>
          <a:p>
            <a:endParaRPr lang="en-US" sz="1600" dirty="0">
              <a:latin typeface="font0000000023701617"/>
            </a:endParaRPr>
          </a:p>
        </p:txBody>
      </p:sp>
      <p:pic>
        <p:nvPicPr>
          <p:cNvPr id="16" name="Picture 2" descr="Precision, Reall, and Accuracy in Binary Classificati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93409" y="3595522"/>
            <a:ext cx="2818370" cy="168603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CuadroTexto 13"/>
              <p:cNvSpPr txBox="1"/>
              <p:nvPr/>
            </p:nvSpPr>
            <p:spPr>
              <a:xfrm>
                <a:off x="784606" y="5633346"/>
                <a:ext cx="4640116"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𝑃𝑟𝑒𝑐𝑖𝑠𝑖𝑜𝑛</m:t>
                      </m:r>
                      <m:r>
                        <a:rPr lang="gl-ES" b="0" i="1" smtClean="0">
                          <a:latin typeface="Cambria Math" panose="02040503050406030204" pitchFamily="18" charset="0"/>
                        </a:rPr>
                        <m:t> </m:t>
                      </m:r>
                      <m:r>
                        <a:rPr lang="gl-ES" b="0" i="1" smtClean="0">
                          <a:latin typeface="Cambria Math" panose="02040503050406030204" pitchFamily="18" charset="0"/>
                        </a:rPr>
                        <m:t>𝐶𝑙𝑎𝑠𝑒</m:t>
                      </m:r>
                      <m:r>
                        <a:rPr lang="gl-ES" b="0" i="1" smtClean="0">
                          <a:latin typeface="Cambria Math" panose="02040503050406030204" pitchFamily="18" charset="0"/>
                        </a:rPr>
                        <m:t> 1= </m:t>
                      </m:r>
                      <m:f>
                        <m:fPr>
                          <m:ctrlPr>
                            <a:rPr lang="es-ES" b="0" i="1" smtClean="0">
                              <a:latin typeface="Cambria Math" panose="02040503050406030204" pitchFamily="18" charset="0"/>
                            </a:rPr>
                          </m:ctrlPr>
                        </m:fPr>
                        <m:num>
                          <m:r>
                            <a:rPr lang="es-ES" b="1" i="1" smtClean="0">
                              <a:solidFill>
                                <a:srgbClr val="006DA5"/>
                              </a:solidFill>
                              <a:latin typeface="Cambria Math" panose="02040503050406030204" pitchFamily="18" charset="0"/>
                            </a:rPr>
                            <m:t>𝑻𝑷</m:t>
                          </m:r>
                        </m:num>
                        <m:den>
                          <m:r>
                            <a:rPr lang="es-ES" b="1" i="1" smtClean="0">
                              <a:solidFill>
                                <a:srgbClr val="FFC000"/>
                              </a:solidFill>
                              <a:latin typeface="Cambria Math" panose="02040503050406030204" pitchFamily="18" charset="0"/>
                            </a:rPr>
                            <m:t>𝑻𝑷</m:t>
                          </m:r>
                          <m:r>
                            <a:rPr lang="es-ES" b="1" i="1" smtClean="0">
                              <a:solidFill>
                                <a:srgbClr val="FFC000"/>
                              </a:solidFill>
                              <a:latin typeface="Cambria Math" panose="02040503050406030204" pitchFamily="18" charset="0"/>
                            </a:rPr>
                            <m:t>+</m:t>
                          </m:r>
                          <m:r>
                            <a:rPr lang="es-ES" b="1" i="1" smtClean="0">
                              <a:solidFill>
                                <a:srgbClr val="FFC000"/>
                              </a:solidFill>
                              <a:latin typeface="Cambria Math" panose="02040503050406030204" pitchFamily="18" charset="0"/>
                            </a:rPr>
                            <m:t>𝑭𝑷</m:t>
                          </m:r>
                        </m:den>
                      </m:f>
                      <m:r>
                        <a:rPr lang="gl-ES" b="0" i="1" smtClean="0">
                          <a:solidFill>
                            <a:schemeClr val="tx1"/>
                          </a:solidFill>
                          <a:latin typeface="Cambria Math" panose="02040503050406030204" pitchFamily="18" charset="0"/>
                        </a:rPr>
                        <m:t>=</m:t>
                      </m:r>
                      <m:f>
                        <m:fPr>
                          <m:ctrlPr>
                            <a:rPr lang="gl-ES" b="0" i="1" smtClean="0">
                              <a:solidFill>
                                <a:schemeClr val="tx1"/>
                              </a:solidFill>
                              <a:latin typeface="Cambria Math" panose="02040503050406030204" pitchFamily="18" charset="0"/>
                            </a:rPr>
                          </m:ctrlPr>
                        </m:fPr>
                        <m:num>
                          <m:r>
                            <a:rPr lang="gl-ES" b="0" i="1" smtClean="0">
                              <a:solidFill>
                                <a:srgbClr val="006DA5"/>
                              </a:solidFill>
                              <a:latin typeface="Cambria Math" panose="02040503050406030204" pitchFamily="18" charset="0"/>
                            </a:rPr>
                            <m:t>9</m:t>
                          </m:r>
                        </m:num>
                        <m:den>
                          <m:r>
                            <a:rPr lang="gl-ES" b="0" i="1" smtClean="0">
                              <a:solidFill>
                                <a:srgbClr val="FFC000"/>
                              </a:solidFill>
                              <a:latin typeface="Cambria Math" panose="02040503050406030204" pitchFamily="18" charset="0"/>
                            </a:rPr>
                            <m:t>9+5</m:t>
                          </m:r>
                        </m:den>
                      </m:f>
                      <m:r>
                        <a:rPr lang="gl-ES" b="0" i="1" smtClean="0">
                          <a:solidFill>
                            <a:schemeClr val="tx1"/>
                          </a:solidFill>
                          <a:latin typeface="Cambria Math" panose="02040503050406030204" pitchFamily="18" charset="0"/>
                        </a:rPr>
                        <m:t>=0,64</m:t>
                      </m:r>
                    </m:oMath>
                  </m:oMathPara>
                </a14:m>
                <a:endParaRPr lang="en-US" dirty="0">
                  <a:solidFill>
                    <a:schemeClr val="tx1"/>
                  </a:solidFill>
                </a:endParaRPr>
              </a:p>
            </p:txBody>
          </p:sp>
        </mc:Choice>
        <mc:Fallback xmlns="">
          <p:sp>
            <p:nvSpPr>
              <p:cNvPr id="14" name="CuadroTexto 13"/>
              <p:cNvSpPr txBox="1">
                <a:spLocks noRot="1" noChangeAspect="1" noMove="1" noResize="1" noEditPoints="1" noAdjustHandles="1" noChangeArrowheads="1" noChangeShapeType="1" noTextEdit="1"/>
              </p:cNvSpPr>
              <p:nvPr/>
            </p:nvSpPr>
            <p:spPr>
              <a:xfrm>
                <a:off x="784606" y="5633346"/>
                <a:ext cx="4640116" cy="525016"/>
              </a:xfrm>
              <a:prstGeom prst="rect">
                <a:avLst/>
              </a:prstGeom>
              <a:blipFill>
                <a:blip r:embed="rId4"/>
                <a:stretch>
                  <a:fillRect/>
                </a:stretch>
              </a:blipFill>
            </p:spPr>
            <p:txBody>
              <a:bodyPr/>
              <a:lstStyle/>
              <a:p>
                <a:r>
                  <a:rPr lang="en-US">
                    <a:noFill/>
                  </a:rPr>
                  <a:t> </a:t>
                </a:r>
              </a:p>
            </p:txBody>
          </p:sp>
        </mc:Fallback>
      </mc:AlternateContent>
      <p:sp>
        <p:nvSpPr>
          <p:cNvPr id="17" name="Rectángulo 16"/>
          <p:cNvSpPr/>
          <p:nvPr/>
        </p:nvSpPr>
        <p:spPr>
          <a:xfrm>
            <a:off x="7812708" y="3576472"/>
            <a:ext cx="851631" cy="367899"/>
          </a:xfrm>
          <a:prstGeom prst="rect">
            <a:avLst/>
          </a:prstGeom>
          <a:noFill/>
          <a:ln w="38100">
            <a:solidFill>
              <a:srgbClr val="006DA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p:cNvSpPr/>
          <p:nvPr/>
        </p:nvSpPr>
        <p:spPr>
          <a:xfrm>
            <a:off x="7749938" y="3537308"/>
            <a:ext cx="985458" cy="4402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DA5"/>
              </a:solidFill>
            </a:endParaRPr>
          </a:p>
        </p:txBody>
      </p:sp>
      <p:sp>
        <p:nvSpPr>
          <p:cNvPr id="19" name="Rectángulo 18"/>
          <p:cNvSpPr/>
          <p:nvPr/>
        </p:nvSpPr>
        <p:spPr>
          <a:xfrm>
            <a:off x="7749938" y="4902648"/>
            <a:ext cx="985458" cy="440215"/>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6DA5"/>
              </a:solidFill>
            </a:endParaRPr>
          </a:p>
        </p:txBody>
      </p:sp>
      <p:grpSp>
        <p:nvGrpSpPr>
          <p:cNvPr id="32" name="Grupo 31"/>
          <p:cNvGrpSpPr/>
          <p:nvPr/>
        </p:nvGrpSpPr>
        <p:grpSpPr>
          <a:xfrm>
            <a:off x="406364" y="3058001"/>
            <a:ext cx="5095016" cy="2243991"/>
            <a:chOff x="130520" y="3140979"/>
            <a:chExt cx="5095016" cy="2243991"/>
          </a:xfrm>
        </p:grpSpPr>
        <p:pic>
          <p:nvPicPr>
            <p:cNvPr id="33" name="Imagen 32"/>
            <p:cNvPicPr>
              <a:picLocks noChangeAspect="1"/>
            </p:cNvPicPr>
            <p:nvPr/>
          </p:nvPicPr>
          <p:blipFill rotWithShape="1">
            <a:blip r:embed="rId5"/>
            <a:srcRect r="13989"/>
            <a:stretch/>
          </p:blipFill>
          <p:spPr>
            <a:xfrm>
              <a:off x="508762" y="3368779"/>
              <a:ext cx="4534294" cy="2016191"/>
            </a:xfrm>
            <a:prstGeom prst="rect">
              <a:avLst/>
            </a:prstGeom>
          </p:spPr>
        </p:pic>
        <p:grpSp>
          <p:nvGrpSpPr>
            <p:cNvPr id="34" name="Grupo 33"/>
            <p:cNvGrpSpPr/>
            <p:nvPr/>
          </p:nvGrpSpPr>
          <p:grpSpPr>
            <a:xfrm>
              <a:off x="130520" y="3140979"/>
              <a:ext cx="5095016" cy="2157913"/>
              <a:chOff x="7119128" y="493549"/>
              <a:chExt cx="5095016" cy="2157913"/>
            </a:xfrm>
          </p:grpSpPr>
          <p:sp>
            <p:nvSpPr>
              <p:cNvPr id="38" name="CuadroTexto 37"/>
              <p:cNvSpPr txBox="1"/>
              <p:nvPr/>
            </p:nvSpPr>
            <p:spPr>
              <a:xfrm rot="16200000">
                <a:off x="6543687" y="1697855"/>
                <a:ext cx="1489435" cy="338554"/>
              </a:xfrm>
              <a:prstGeom prst="rect">
                <a:avLst/>
              </a:prstGeom>
              <a:noFill/>
            </p:spPr>
            <p:txBody>
              <a:bodyPr wrap="square" rtlCol="0">
                <a:spAutoFit/>
              </a:bodyPr>
              <a:lstStyle/>
              <a:p>
                <a:r>
                  <a:rPr lang="en-US" sz="1600" b="1" dirty="0" err="1">
                    <a:solidFill>
                      <a:srgbClr val="006DA5"/>
                    </a:solidFill>
                  </a:rPr>
                  <a:t>Predicciones</a:t>
                </a:r>
                <a:endParaRPr lang="en-US" sz="1600" b="1" dirty="0">
                  <a:solidFill>
                    <a:srgbClr val="006DA5"/>
                  </a:solidFill>
                </a:endParaRPr>
              </a:p>
            </p:txBody>
          </p:sp>
          <p:sp>
            <p:nvSpPr>
              <p:cNvPr id="39" name="CuadroTexto 38"/>
              <p:cNvSpPr txBox="1"/>
              <p:nvPr/>
            </p:nvSpPr>
            <p:spPr>
              <a:xfrm>
                <a:off x="8848725" y="493549"/>
                <a:ext cx="2598491" cy="338554"/>
              </a:xfrm>
              <a:prstGeom prst="rect">
                <a:avLst/>
              </a:prstGeom>
              <a:noFill/>
            </p:spPr>
            <p:txBody>
              <a:bodyPr wrap="square" rtlCol="0">
                <a:spAutoFit/>
              </a:bodyPr>
              <a:lstStyle/>
              <a:p>
                <a:pPr algn="ctr"/>
                <a:r>
                  <a:rPr lang="en-US" sz="1600" b="1" dirty="0">
                    <a:solidFill>
                      <a:srgbClr val="006DA5"/>
                    </a:solidFill>
                  </a:rPr>
                  <a:t>Valor real</a:t>
                </a:r>
              </a:p>
            </p:txBody>
          </p:sp>
          <p:sp>
            <p:nvSpPr>
              <p:cNvPr id="40" name="CuadroTexto 39"/>
              <p:cNvSpPr txBox="1"/>
              <p:nvPr/>
            </p:nvSpPr>
            <p:spPr>
              <a:xfrm>
                <a:off x="8521903" y="1476694"/>
                <a:ext cx="238125" cy="338554"/>
              </a:xfrm>
              <a:prstGeom prst="rect">
                <a:avLst/>
              </a:prstGeom>
              <a:noFill/>
            </p:spPr>
            <p:txBody>
              <a:bodyPr wrap="square" rtlCol="0">
                <a:spAutoFit/>
              </a:bodyPr>
              <a:lstStyle/>
              <a:p>
                <a:r>
                  <a:rPr lang="en-US" sz="1600" b="1" dirty="0">
                    <a:solidFill>
                      <a:srgbClr val="006DA5"/>
                    </a:solidFill>
                  </a:rPr>
                  <a:t>1</a:t>
                </a:r>
              </a:p>
            </p:txBody>
          </p:sp>
          <p:sp>
            <p:nvSpPr>
              <p:cNvPr id="41" name="CuadroTexto 40"/>
              <p:cNvSpPr txBox="1"/>
              <p:nvPr/>
            </p:nvSpPr>
            <p:spPr>
              <a:xfrm>
                <a:off x="8525407" y="1982072"/>
                <a:ext cx="238125" cy="338554"/>
              </a:xfrm>
              <a:prstGeom prst="rect">
                <a:avLst/>
              </a:prstGeom>
              <a:noFill/>
            </p:spPr>
            <p:txBody>
              <a:bodyPr wrap="square" rtlCol="0">
                <a:spAutoFit/>
              </a:bodyPr>
              <a:lstStyle/>
              <a:p>
                <a:r>
                  <a:rPr lang="en-US" sz="1600" b="1" dirty="0">
                    <a:solidFill>
                      <a:srgbClr val="006DA5"/>
                    </a:solidFill>
                  </a:rPr>
                  <a:t>0</a:t>
                </a:r>
              </a:p>
            </p:txBody>
          </p:sp>
          <p:sp>
            <p:nvSpPr>
              <p:cNvPr id="42" name="CuadroTexto 41"/>
              <p:cNvSpPr txBox="1"/>
              <p:nvPr/>
            </p:nvSpPr>
            <p:spPr>
              <a:xfrm>
                <a:off x="10859032" y="1070175"/>
                <a:ext cx="238125" cy="338554"/>
              </a:xfrm>
              <a:prstGeom prst="rect">
                <a:avLst/>
              </a:prstGeom>
              <a:noFill/>
            </p:spPr>
            <p:txBody>
              <a:bodyPr wrap="square" rtlCol="0">
                <a:spAutoFit/>
              </a:bodyPr>
              <a:lstStyle/>
              <a:p>
                <a:r>
                  <a:rPr lang="en-US" sz="1600" b="1" dirty="0">
                    <a:solidFill>
                      <a:srgbClr val="006DA5"/>
                    </a:solidFill>
                  </a:rPr>
                  <a:t>0</a:t>
                </a:r>
              </a:p>
            </p:txBody>
          </p:sp>
          <p:sp>
            <p:nvSpPr>
              <p:cNvPr id="43" name="CuadroTexto 42"/>
              <p:cNvSpPr txBox="1"/>
              <p:nvPr/>
            </p:nvSpPr>
            <p:spPr>
              <a:xfrm>
                <a:off x="9348926" y="1067365"/>
                <a:ext cx="238125" cy="338554"/>
              </a:xfrm>
              <a:prstGeom prst="rect">
                <a:avLst/>
              </a:prstGeom>
              <a:noFill/>
            </p:spPr>
            <p:txBody>
              <a:bodyPr wrap="square" rtlCol="0">
                <a:spAutoFit/>
              </a:bodyPr>
              <a:lstStyle/>
              <a:p>
                <a:r>
                  <a:rPr lang="en-US" sz="1600" b="1" dirty="0">
                    <a:solidFill>
                      <a:srgbClr val="006DA5"/>
                    </a:solidFill>
                  </a:rPr>
                  <a:t>1</a:t>
                </a:r>
              </a:p>
            </p:txBody>
          </p:sp>
          <p:sp>
            <p:nvSpPr>
              <p:cNvPr id="44" name="CuadroTexto 43"/>
              <p:cNvSpPr txBox="1"/>
              <p:nvPr/>
            </p:nvSpPr>
            <p:spPr>
              <a:xfrm>
                <a:off x="8883799" y="1419849"/>
                <a:ext cx="766928" cy="338554"/>
              </a:xfrm>
              <a:prstGeom prst="rect">
                <a:avLst/>
              </a:prstGeom>
              <a:solidFill>
                <a:schemeClr val="bg1"/>
              </a:solidFill>
            </p:spPr>
            <p:txBody>
              <a:bodyPr wrap="square" rtlCol="0">
                <a:spAutoFit/>
              </a:bodyPr>
              <a:lstStyle/>
              <a:p>
                <a:r>
                  <a:rPr lang="en-US" sz="1600" dirty="0"/>
                  <a:t>TP=9</a:t>
                </a:r>
              </a:p>
            </p:txBody>
          </p:sp>
          <p:sp>
            <p:nvSpPr>
              <p:cNvPr id="45" name="CuadroTexto 44"/>
              <p:cNvSpPr txBox="1"/>
              <p:nvPr/>
            </p:nvSpPr>
            <p:spPr>
              <a:xfrm>
                <a:off x="10176578" y="1405919"/>
                <a:ext cx="766928" cy="338554"/>
              </a:xfrm>
              <a:prstGeom prst="rect">
                <a:avLst/>
              </a:prstGeom>
              <a:solidFill>
                <a:schemeClr val="bg1"/>
              </a:solidFill>
            </p:spPr>
            <p:txBody>
              <a:bodyPr wrap="square" rtlCol="0">
                <a:spAutoFit/>
              </a:bodyPr>
              <a:lstStyle/>
              <a:p>
                <a:r>
                  <a:rPr lang="en-US" sz="1600" dirty="0"/>
                  <a:t>FP=5</a:t>
                </a:r>
              </a:p>
            </p:txBody>
          </p:sp>
          <p:sp>
            <p:nvSpPr>
              <p:cNvPr id="46" name="CuadroTexto 45"/>
              <p:cNvSpPr txBox="1"/>
              <p:nvPr/>
            </p:nvSpPr>
            <p:spPr>
              <a:xfrm>
                <a:off x="11447216" y="1406233"/>
                <a:ext cx="766928" cy="307777"/>
              </a:xfrm>
              <a:prstGeom prst="rect">
                <a:avLst/>
              </a:prstGeom>
              <a:solidFill>
                <a:schemeClr val="bg1"/>
              </a:solidFill>
            </p:spPr>
            <p:txBody>
              <a:bodyPr wrap="square" rtlCol="0">
                <a:spAutoFit/>
              </a:bodyPr>
              <a:lstStyle/>
              <a:p>
                <a:r>
                  <a:rPr lang="en-US" sz="1400" dirty="0"/>
                  <a:t>14</a:t>
                </a:r>
              </a:p>
            </p:txBody>
          </p:sp>
          <p:sp>
            <p:nvSpPr>
              <p:cNvPr id="47" name="CuadroTexto 46"/>
              <p:cNvSpPr txBox="1"/>
              <p:nvPr/>
            </p:nvSpPr>
            <p:spPr>
              <a:xfrm>
                <a:off x="11440226" y="2374463"/>
                <a:ext cx="766928" cy="276999"/>
              </a:xfrm>
              <a:prstGeom prst="rect">
                <a:avLst/>
              </a:prstGeom>
              <a:solidFill>
                <a:schemeClr val="bg1"/>
              </a:solidFill>
            </p:spPr>
            <p:txBody>
              <a:bodyPr wrap="square" rtlCol="0">
                <a:spAutoFit/>
              </a:bodyPr>
              <a:lstStyle/>
              <a:p>
                <a:r>
                  <a:rPr lang="en-US" sz="1200" dirty="0"/>
                  <a:t>N=314</a:t>
                </a:r>
              </a:p>
            </p:txBody>
          </p:sp>
          <p:sp>
            <p:nvSpPr>
              <p:cNvPr id="48" name="CuadroTexto 47"/>
              <p:cNvSpPr txBox="1"/>
              <p:nvPr/>
            </p:nvSpPr>
            <p:spPr>
              <a:xfrm>
                <a:off x="8876435" y="2374453"/>
                <a:ext cx="766928" cy="276999"/>
              </a:xfrm>
              <a:prstGeom prst="rect">
                <a:avLst/>
              </a:prstGeom>
              <a:solidFill>
                <a:schemeClr val="bg1"/>
              </a:solidFill>
            </p:spPr>
            <p:txBody>
              <a:bodyPr wrap="square" rtlCol="0">
                <a:spAutoFit/>
              </a:bodyPr>
              <a:lstStyle/>
              <a:p>
                <a:r>
                  <a:rPr lang="en-US" sz="1200" dirty="0"/>
                  <a:t>39</a:t>
                </a:r>
              </a:p>
            </p:txBody>
          </p:sp>
          <p:sp>
            <p:nvSpPr>
              <p:cNvPr id="49" name="CuadroTexto 48"/>
              <p:cNvSpPr txBox="1"/>
              <p:nvPr/>
            </p:nvSpPr>
            <p:spPr>
              <a:xfrm>
                <a:off x="10162692" y="2373280"/>
                <a:ext cx="766928" cy="276999"/>
              </a:xfrm>
              <a:prstGeom prst="rect">
                <a:avLst/>
              </a:prstGeom>
              <a:solidFill>
                <a:schemeClr val="bg1"/>
              </a:solidFill>
            </p:spPr>
            <p:txBody>
              <a:bodyPr wrap="square" rtlCol="0">
                <a:spAutoFit/>
              </a:bodyPr>
              <a:lstStyle/>
              <a:p>
                <a:r>
                  <a:rPr lang="en-US" sz="1200" dirty="0"/>
                  <a:t>275</a:t>
                </a:r>
              </a:p>
            </p:txBody>
          </p:sp>
        </p:grpSp>
        <p:sp>
          <p:nvSpPr>
            <p:cNvPr id="35" name="Rectángulo 34"/>
            <p:cNvSpPr/>
            <p:nvPr/>
          </p:nvSpPr>
          <p:spPr>
            <a:xfrm>
              <a:off x="1859037" y="4013831"/>
              <a:ext cx="2589031" cy="486683"/>
            </a:xfrm>
            <a:prstGeom prst="rect">
              <a:avLst/>
            </a:prstGeom>
            <a:noFill/>
            <a:ln w="571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ángulo 35"/>
            <p:cNvSpPr/>
            <p:nvPr/>
          </p:nvSpPr>
          <p:spPr>
            <a:xfrm>
              <a:off x="1873105" y="4010320"/>
              <a:ext cx="1286257" cy="490194"/>
            </a:xfrm>
            <a:prstGeom prst="rect">
              <a:avLst/>
            </a:prstGeom>
            <a:noFill/>
            <a:ln w="57150">
              <a:solidFill>
                <a:srgbClr val="006DA5"/>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Conector recto 36"/>
            <p:cNvCxnSpPr/>
            <p:nvPr/>
          </p:nvCxnSpPr>
          <p:spPr>
            <a:xfrm>
              <a:off x="5043056" y="3479533"/>
              <a:ext cx="0" cy="1830876"/>
            </a:xfrm>
            <a:prstGeom prst="line">
              <a:avLst/>
            </a:prstGeom>
          </p:spPr>
          <p:style>
            <a:lnRef idx="1">
              <a:schemeClr val="dk1"/>
            </a:lnRef>
            <a:fillRef idx="0">
              <a:schemeClr val="dk1"/>
            </a:fillRef>
            <a:effectRef idx="0">
              <a:schemeClr val="dk1"/>
            </a:effectRef>
            <a:fontRef idx="minor">
              <a:schemeClr val="tx1"/>
            </a:fontRef>
          </p:style>
        </p:cxnSp>
      </p:grpSp>
      <p:sp>
        <p:nvSpPr>
          <p:cNvPr id="50" name="Elipse 49">
            <a:extLst>
              <a:ext uri="{FF2B5EF4-FFF2-40B4-BE49-F238E27FC236}">
                <a16:creationId xmlns:a16="http://schemas.microsoft.com/office/drawing/2014/main" id="{E0996440-77DC-49CE-AFD3-892241DB672C}"/>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1" name="Conector recto 50">
            <a:extLst>
              <a:ext uri="{FF2B5EF4-FFF2-40B4-BE49-F238E27FC236}">
                <a16:creationId xmlns:a16="http://schemas.microsoft.com/office/drawing/2014/main" id="{3BECE3BD-8FDB-424A-B387-B584B87DA934}"/>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52" name="Imagen 51">
            <a:extLst>
              <a:ext uri="{FF2B5EF4-FFF2-40B4-BE49-F238E27FC236}">
                <a16:creationId xmlns:a16="http://schemas.microsoft.com/office/drawing/2014/main" id="{7CBF3A7C-798B-4C07-9895-D4A53586753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8437417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Resultado de imagen de MCC (Matthews correlation coefficient)"/>
          <p:cNvPicPr>
            <a:picLocks noChangeAspect="1" noChangeArrowheads="1"/>
          </p:cNvPicPr>
          <p:nvPr/>
        </p:nvPicPr>
        <p:blipFill rotWithShape="1">
          <a:blip r:embed="rId3">
            <a:extLst>
              <a:ext uri="{28A0092B-C50C-407E-A947-70E740481C1C}">
                <a14:useLocalDpi xmlns:a14="http://schemas.microsoft.com/office/drawing/2010/main" val="0"/>
              </a:ext>
            </a:extLst>
          </a:blip>
          <a:srcRect l="13037" r="13882"/>
          <a:stretch/>
        </p:blipFill>
        <p:spPr bwMode="auto">
          <a:xfrm>
            <a:off x="711995" y="5040392"/>
            <a:ext cx="6272784" cy="1293479"/>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redondeado 10"/>
          <p:cNvSpPr/>
          <p:nvPr/>
        </p:nvSpPr>
        <p:spPr>
          <a:xfrm>
            <a:off x="401268" y="2964095"/>
            <a:ext cx="3982544" cy="1190716"/>
          </a:xfrm>
          <a:prstGeom prst="roundRect">
            <a:avLst/>
          </a:prstGeom>
          <a:solidFill>
            <a:schemeClr val="accent1">
              <a:lumMod val="20000"/>
              <a:lumOff val="8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4" name="Marcador de número de diapositiva 3"/>
          <p:cNvSpPr>
            <a:spLocks noGrp="1"/>
          </p:cNvSpPr>
          <p:nvPr>
            <p:ph type="sldNum" sz="quarter" idx="12"/>
          </p:nvPr>
        </p:nvSpPr>
        <p:spPr/>
        <p:txBody>
          <a:bodyPr/>
          <a:lstStyle/>
          <a:p>
            <a:fld id="{F72B40EF-D53A-41AA-87B6-B9F74BA43E09}" type="slidenum">
              <a:rPr lang="es-ES" smtClean="0"/>
              <a:t>42</a:t>
            </a:fld>
            <a:endParaRPr lang="es-ES"/>
          </a:p>
        </p:txBody>
      </p:sp>
      <p:sp>
        <p:nvSpPr>
          <p:cNvPr id="10" name="Título 1"/>
          <p:cNvSpPr txBox="1">
            <a:spLocks/>
          </p:cNvSpPr>
          <p:nvPr/>
        </p:nvSpPr>
        <p:spPr>
          <a:xfrm>
            <a:off x="1080253" y="1418409"/>
            <a:ext cx="4908708" cy="667081"/>
          </a:xfrm>
          <a:prstGeom prst="rect">
            <a:avLst/>
          </a:prstGeom>
        </p:spPr>
        <p:txBody>
          <a:bodyPr vert="horz" lIns="91440" tIns="45720" rIns="91440" bIns="45720" rtlCol="0" anchor="ctr">
            <a:normAutofit fontScale="92500"/>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MCC (</a:t>
            </a:r>
            <a:r>
              <a:rPr lang="es-ES" sz="2400" b="1" dirty="0" err="1"/>
              <a:t>Matthews</a:t>
            </a:r>
            <a:r>
              <a:rPr lang="es-ES" sz="2400" b="1" dirty="0"/>
              <a:t> </a:t>
            </a:r>
            <a:r>
              <a:rPr lang="es-ES" sz="2400" b="1" dirty="0" err="1"/>
              <a:t>correlation</a:t>
            </a:r>
            <a:r>
              <a:rPr lang="es-ES" sz="2400" b="1" dirty="0"/>
              <a:t> </a:t>
            </a:r>
            <a:r>
              <a:rPr lang="es-ES" sz="2400" b="1" dirty="0" err="1"/>
              <a:t>coefficient</a:t>
            </a:r>
            <a:r>
              <a:rPr lang="es-ES" sz="2400" b="1" dirty="0"/>
              <a:t>) </a:t>
            </a:r>
          </a:p>
          <a:p>
            <a:pPr algn="l"/>
            <a:endParaRPr lang="en-US" sz="1800" b="1" dirty="0"/>
          </a:p>
        </p:txBody>
      </p:sp>
      <p:sp>
        <p:nvSpPr>
          <p:cNvPr id="17" name="CuadroTexto 16"/>
          <p:cNvSpPr txBox="1"/>
          <p:nvPr/>
        </p:nvSpPr>
        <p:spPr>
          <a:xfrm>
            <a:off x="1080253" y="1816496"/>
            <a:ext cx="3205048" cy="369332"/>
          </a:xfrm>
          <a:prstGeom prst="rect">
            <a:avLst/>
          </a:prstGeom>
          <a:noFill/>
        </p:spPr>
        <p:txBody>
          <a:bodyPr wrap="square" rtlCol="0">
            <a:spAutoFit/>
          </a:bodyPr>
          <a:lstStyle/>
          <a:p>
            <a:r>
              <a:rPr lang="es-ES" dirty="0"/>
              <a:t>Solo para </a:t>
            </a:r>
            <a:r>
              <a:rPr lang="es-ES" b="1" dirty="0"/>
              <a:t>clasificación binaria</a:t>
            </a:r>
            <a:endParaRPr lang="es-ES" dirty="0"/>
          </a:p>
        </p:txBody>
      </p:sp>
      <p:sp>
        <p:nvSpPr>
          <p:cNvPr id="16" name="CuadroTexto 15"/>
          <p:cNvSpPr txBox="1"/>
          <p:nvPr/>
        </p:nvSpPr>
        <p:spPr>
          <a:xfrm>
            <a:off x="553341" y="3089890"/>
            <a:ext cx="3899787" cy="861774"/>
          </a:xfrm>
          <a:prstGeom prst="rect">
            <a:avLst/>
          </a:prstGeom>
          <a:noFill/>
        </p:spPr>
        <p:txBody>
          <a:bodyPr wrap="square" rtlCol="0">
            <a:spAutoFit/>
          </a:bodyPr>
          <a:lstStyle/>
          <a:p>
            <a:r>
              <a:rPr lang="es-ES" sz="1600" dirty="0"/>
              <a:t>MCC = 1 </a:t>
            </a:r>
            <a:r>
              <a:rPr lang="es-ES" sz="1600" dirty="0">
                <a:sym typeface="Wingdings" panose="05000000000000000000" pitchFamily="2" charset="2"/>
              </a:rPr>
              <a:t>  Predicción perfecta</a:t>
            </a:r>
          </a:p>
          <a:p>
            <a:r>
              <a:rPr lang="es-ES" sz="1600" dirty="0">
                <a:sym typeface="Wingdings" panose="05000000000000000000" pitchFamily="2" charset="2"/>
              </a:rPr>
              <a:t>MCC = 0   Predicción aleatoria </a:t>
            </a:r>
          </a:p>
          <a:p>
            <a:r>
              <a:rPr lang="es-ES" sz="1600" dirty="0">
                <a:sym typeface="Wingdings" panose="05000000000000000000" pitchFamily="2" charset="2"/>
              </a:rPr>
              <a:t>MCC = -1  Predicción totalmente errónea</a:t>
            </a:r>
            <a:endParaRPr lang="en-US" sz="1600" dirty="0"/>
          </a:p>
        </p:txBody>
      </p:sp>
      <p:sp>
        <p:nvSpPr>
          <p:cNvPr id="3" name="CuadroTexto 2"/>
          <p:cNvSpPr txBox="1"/>
          <p:nvPr/>
        </p:nvSpPr>
        <p:spPr>
          <a:xfrm>
            <a:off x="6897413" y="5393999"/>
            <a:ext cx="1187450" cy="400110"/>
          </a:xfrm>
          <a:prstGeom prst="rect">
            <a:avLst/>
          </a:prstGeom>
          <a:noFill/>
        </p:spPr>
        <p:txBody>
          <a:bodyPr wrap="square" rtlCol="0">
            <a:spAutoFit/>
          </a:bodyPr>
          <a:lstStyle/>
          <a:p>
            <a:r>
              <a:rPr lang="en-US" sz="2000" b="1" dirty="0"/>
              <a:t>= 0,34</a:t>
            </a:r>
          </a:p>
        </p:txBody>
      </p:sp>
      <p:grpSp>
        <p:nvGrpSpPr>
          <p:cNvPr id="32" name="Grupo 31"/>
          <p:cNvGrpSpPr/>
          <p:nvPr/>
        </p:nvGrpSpPr>
        <p:grpSpPr>
          <a:xfrm>
            <a:off x="4527039" y="2162541"/>
            <a:ext cx="4639147" cy="2043213"/>
            <a:chOff x="130520" y="3140979"/>
            <a:chExt cx="5095016" cy="2243991"/>
          </a:xfrm>
        </p:grpSpPr>
        <p:pic>
          <p:nvPicPr>
            <p:cNvPr id="33" name="Imagen 32"/>
            <p:cNvPicPr>
              <a:picLocks noChangeAspect="1"/>
            </p:cNvPicPr>
            <p:nvPr/>
          </p:nvPicPr>
          <p:blipFill rotWithShape="1">
            <a:blip r:embed="rId4"/>
            <a:srcRect r="13989"/>
            <a:stretch/>
          </p:blipFill>
          <p:spPr>
            <a:xfrm>
              <a:off x="508762" y="3368779"/>
              <a:ext cx="4534294" cy="2016191"/>
            </a:xfrm>
            <a:prstGeom prst="rect">
              <a:avLst/>
            </a:prstGeom>
          </p:spPr>
        </p:pic>
        <p:grpSp>
          <p:nvGrpSpPr>
            <p:cNvPr id="34" name="Grupo 33"/>
            <p:cNvGrpSpPr/>
            <p:nvPr/>
          </p:nvGrpSpPr>
          <p:grpSpPr>
            <a:xfrm>
              <a:off x="130520" y="3140979"/>
              <a:ext cx="5095016" cy="2157913"/>
              <a:chOff x="7119128" y="493549"/>
              <a:chExt cx="5095016" cy="2157913"/>
            </a:xfrm>
          </p:grpSpPr>
          <p:sp>
            <p:nvSpPr>
              <p:cNvPr id="38" name="CuadroTexto 37"/>
              <p:cNvSpPr txBox="1"/>
              <p:nvPr/>
            </p:nvSpPr>
            <p:spPr>
              <a:xfrm rot="16200000">
                <a:off x="6543687" y="1697855"/>
                <a:ext cx="1489435" cy="338554"/>
              </a:xfrm>
              <a:prstGeom prst="rect">
                <a:avLst/>
              </a:prstGeom>
              <a:noFill/>
            </p:spPr>
            <p:txBody>
              <a:bodyPr wrap="square" rtlCol="0">
                <a:spAutoFit/>
              </a:bodyPr>
              <a:lstStyle/>
              <a:p>
                <a:r>
                  <a:rPr lang="en-US" sz="1600" b="1" dirty="0" err="1">
                    <a:solidFill>
                      <a:srgbClr val="006DA5"/>
                    </a:solidFill>
                  </a:rPr>
                  <a:t>Predicciones</a:t>
                </a:r>
                <a:endParaRPr lang="en-US" sz="1600" b="1" dirty="0">
                  <a:solidFill>
                    <a:srgbClr val="006DA5"/>
                  </a:solidFill>
                </a:endParaRPr>
              </a:p>
            </p:txBody>
          </p:sp>
          <p:sp>
            <p:nvSpPr>
              <p:cNvPr id="39" name="CuadroTexto 38"/>
              <p:cNvSpPr txBox="1"/>
              <p:nvPr/>
            </p:nvSpPr>
            <p:spPr>
              <a:xfrm>
                <a:off x="8848725" y="493549"/>
                <a:ext cx="2598491" cy="338554"/>
              </a:xfrm>
              <a:prstGeom prst="rect">
                <a:avLst/>
              </a:prstGeom>
              <a:noFill/>
            </p:spPr>
            <p:txBody>
              <a:bodyPr wrap="square" rtlCol="0">
                <a:spAutoFit/>
              </a:bodyPr>
              <a:lstStyle/>
              <a:p>
                <a:pPr algn="ctr"/>
                <a:r>
                  <a:rPr lang="en-US" sz="1600" b="1" dirty="0">
                    <a:solidFill>
                      <a:srgbClr val="006DA5"/>
                    </a:solidFill>
                  </a:rPr>
                  <a:t>Valor real</a:t>
                </a:r>
              </a:p>
            </p:txBody>
          </p:sp>
          <p:sp>
            <p:nvSpPr>
              <p:cNvPr id="40" name="CuadroTexto 39"/>
              <p:cNvSpPr txBox="1"/>
              <p:nvPr/>
            </p:nvSpPr>
            <p:spPr>
              <a:xfrm>
                <a:off x="8521903" y="1476694"/>
                <a:ext cx="238125" cy="338554"/>
              </a:xfrm>
              <a:prstGeom prst="rect">
                <a:avLst/>
              </a:prstGeom>
              <a:noFill/>
            </p:spPr>
            <p:txBody>
              <a:bodyPr wrap="square" rtlCol="0">
                <a:spAutoFit/>
              </a:bodyPr>
              <a:lstStyle/>
              <a:p>
                <a:r>
                  <a:rPr lang="en-US" sz="1600" b="1" dirty="0">
                    <a:solidFill>
                      <a:srgbClr val="006DA5"/>
                    </a:solidFill>
                  </a:rPr>
                  <a:t>1</a:t>
                </a:r>
              </a:p>
            </p:txBody>
          </p:sp>
          <p:sp>
            <p:nvSpPr>
              <p:cNvPr id="41" name="CuadroTexto 40"/>
              <p:cNvSpPr txBox="1"/>
              <p:nvPr/>
            </p:nvSpPr>
            <p:spPr>
              <a:xfrm>
                <a:off x="8525407" y="1982072"/>
                <a:ext cx="238125" cy="338554"/>
              </a:xfrm>
              <a:prstGeom prst="rect">
                <a:avLst/>
              </a:prstGeom>
              <a:noFill/>
            </p:spPr>
            <p:txBody>
              <a:bodyPr wrap="square" rtlCol="0">
                <a:spAutoFit/>
              </a:bodyPr>
              <a:lstStyle/>
              <a:p>
                <a:r>
                  <a:rPr lang="en-US" sz="1600" b="1" dirty="0">
                    <a:solidFill>
                      <a:srgbClr val="006DA5"/>
                    </a:solidFill>
                  </a:rPr>
                  <a:t>0</a:t>
                </a:r>
              </a:p>
            </p:txBody>
          </p:sp>
          <p:sp>
            <p:nvSpPr>
              <p:cNvPr id="42" name="CuadroTexto 41"/>
              <p:cNvSpPr txBox="1"/>
              <p:nvPr/>
            </p:nvSpPr>
            <p:spPr>
              <a:xfrm>
                <a:off x="10859032" y="1070175"/>
                <a:ext cx="238125" cy="338554"/>
              </a:xfrm>
              <a:prstGeom prst="rect">
                <a:avLst/>
              </a:prstGeom>
              <a:noFill/>
            </p:spPr>
            <p:txBody>
              <a:bodyPr wrap="square" rtlCol="0">
                <a:spAutoFit/>
              </a:bodyPr>
              <a:lstStyle/>
              <a:p>
                <a:r>
                  <a:rPr lang="en-US" sz="1600" b="1" dirty="0">
                    <a:solidFill>
                      <a:srgbClr val="006DA5"/>
                    </a:solidFill>
                  </a:rPr>
                  <a:t>0</a:t>
                </a:r>
              </a:p>
            </p:txBody>
          </p:sp>
          <p:sp>
            <p:nvSpPr>
              <p:cNvPr id="43" name="CuadroTexto 42"/>
              <p:cNvSpPr txBox="1"/>
              <p:nvPr/>
            </p:nvSpPr>
            <p:spPr>
              <a:xfrm>
                <a:off x="9348926" y="1067365"/>
                <a:ext cx="238125" cy="338554"/>
              </a:xfrm>
              <a:prstGeom prst="rect">
                <a:avLst/>
              </a:prstGeom>
              <a:noFill/>
            </p:spPr>
            <p:txBody>
              <a:bodyPr wrap="square" rtlCol="0">
                <a:spAutoFit/>
              </a:bodyPr>
              <a:lstStyle/>
              <a:p>
                <a:r>
                  <a:rPr lang="en-US" sz="1600" b="1" dirty="0">
                    <a:solidFill>
                      <a:srgbClr val="006DA5"/>
                    </a:solidFill>
                  </a:rPr>
                  <a:t>1</a:t>
                </a:r>
              </a:p>
            </p:txBody>
          </p:sp>
          <p:sp>
            <p:nvSpPr>
              <p:cNvPr id="44" name="CuadroTexto 43"/>
              <p:cNvSpPr txBox="1"/>
              <p:nvPr/>
            </p:nvSpPr>
            <p:spPr>
              <a:xfrm>
                <a:off x="8883799" y="1419849"/>
                <a:ext cx="766928" cy="338554"/>
              </a:xfrm>
              <a:prstGeom prst="rect">
                <a:avLst/>
              </a:prstGeom>
              <a:solidFill>
                <a:schemeClr val="bg1"/>
              </a:solidFill>
            </p:spPr>
            <p:txBody>
              <a:bodyPr wrap="square" rtlCol="0">
                <a:spAutoFit/>
              </a:bodyPr>
              <a:lstStyle/>
              <a:p>
                <a:r>
                  <a:rPr lang="en-US" sz="1600" dirty="0"/>
                  <a:t>TP=9</a:t>
                </a:r>
              </a:p>
            </p:txBody>
          </p:sp>
          <p:sp>
            <p:nvSpPr>
              <p:cNvPr id="45" name="CuadroTexto 44"/>
              <p:cNvSpPr txBox="1"/>
              <p:nvPr/>
            </p:nvSpPr>
            <p:spPr>
              <a:xfrm>
                <a:off x="10176578" y="1405919"/>
                <a:ext cx="766928" cy="338554"/>
              </a:xfrm>
              <a:prstGeom prst="rect">
                <a:avLst/>
              </a:prstGeom>
              <a:solidFill>
                <a:schemeClr val="bg1"/>
              </a:solidFill>
            </p:spPr>
            <p:txBody>
              <a:bodyPr wrap="square" rtlCol="0">
                <a:spAutoFit/>
              </a:bodyPr>
              <a:lstStyle/>
              <a:p>
                <a:r>
                  <a:rPr lang="en-US" sz="1600" dirty="0"/>
                  <a:t>FP=5</a:t>
                </a:r>
              </a:p>
            </p:txBody>
          </p:sp>
          <p:sp>
            <p:nvSpPr>
              <p:cNvPr id="46" name="CuadroTexto 45"/>
              <p:cNvSpPr txBox="1"/>
              <p:nvPr/>
            </p:nvSpPr>
            <p:spPr>
              <a:xfrm>
                <a:off x="11447216" y="1406233"/>
                <a:ext cx="766928" cy="307777"/>
              </a:xfrm>
              <a:prstGeom prst="rect">
                <a:avLst/>
              </a:prstGeom>
              <a:solidFill>
                <a:schemeClr val="bg1"/>
              </a:solidFill>
            </p:spPr>
            <p:txBody>
              <a:bodyPr wrap="square" rtlCol="0">
                <a:spAutoFit/>
              </a:bodyPr>
              <a:lstStyle/>
              <a:p>
                <a:r>
                  <a:rPr lang="en-US" sz="1400" dirty="0"/>
                  <a:t>14</a:t>
                </a:r>
              </a:p>
            </p:txBody>
          </p:sp>
          <p:sp>
            <p:nvSpPr>
              <p:cNvPr id="47" name="CuadroTexto 46"/>
              <p:cNvSpPr txBox="1"/>
              <p:nvPr/>
            </p:nvSpPr>
            <p:spPr>
              <a:xfrm>
                <a:off x="11440226" y="2374463"/>
                <a:ext cx="766928" cy="276999"/>
              </a:xfrm>
              <a:prstGeom prst="rect">
                <a:avLst/>
              </a:prstGeom>
              <a:solidFill>
                <a:schemeClr val="bg1"/>
              </a:solidFill>
            </p:spPr>
            <p:txBody>
              <a:bodyPr wrap="square" rtlCol="0">
                <a:spAutoFit/>
              </a:bodyPr>
              <a:lstStyle/>
              <a:p>
                <a:r>
                  <a:rPr lang="en-US" sz="1200" dirty="0"/>
                  <a:t>N=314</a:t>
                </a:r>
              </a:p>
            </p:txBody>
          </p:sp>
          <p:sp>
            <p:nvSpPr>
              <p:cNvPr id="48" name="CuadroTexto 47"/>
              <p:cNvSpPr txBox="1"/>
              <p:nvPr/>
            </p:nvSpPr>
            <p:spPr>
              <a:xfrm>
                <a:off x="8876435" y="2374453"/>
                <a:ext cx="766928" cy="276999"/>
              </a:xfrm>
              <a:prstGeom prst="rect">
                <a:avLst/>
              </a:prstGeom>
              <a:solidFill>
                <a:schemeClr val="bg1"/>
              </a:solidFill>
            </p:spPr>
            <p:txBody>
              <a:bodyPr wrap="square" rtlCol="0">
                <a:spAutoFit/>
              </a:bodyPr>
              <a:lstStyle/>
              <a:p>
                <a:r>
                  <a:rPr lang="en-US" sz="1200" dirty="0"/>
                  <a:t>39</a:t>
                </a:r>
              </a:p>
            </p:txBody>
          </p:sp>
          <p:sp>
            <p:nvSpPr>
              <p:cNvPr id="49" name="CuadroTexto 48"/>
              <p:cNvSpPr txBox="1"/>
              <p:nvPr/>
            </p:nvSpPr>
            <p:spPr>
              <a:xfrm>
                <a:off x="10162692" y="2373280"/>
                <a:ext cx="766928" cy="276999"/>
              </a:xfrm>
              <a:prstGeom prst="rect">
                <a:avLst/>
              </a:prstGeom>
              <a:solidFill>
                <a:schemeClr val="bg1"/>
              </a:solidFill>
            </p:spPr>
            <p:txBody>
              <a:bodyPr wrap="square" rtlCol="0">
                <a:spAutoFit/>
              </a:bodyPr>
              <a:lstStyle/>
              <a:p>
                <a:r>
                  <a:rPr lang="en-US" sz="1200" dirty="0"/>
                  <a:t>275</a:t>
                </a:r>
              </a:p>
            </p:txBody>
          </p:sp>
        </p:grpSp>
        <p:cxnSp>
          <p:nvCxnSpPr>
            <p:cNvPr id="37" name="Conector recto 36"/>
            <p:cNvCxnSpPr/>
            <p:nvPr/>
          </p:nvCxnSpPr>
          <p:spPr>
            <a:xfrm>
              <a:off x="5043056" y="3479533"/>
              <a:ext cx="0" cy="1830876"/>
            </a:xfrm>
            <a:prstGeom prst="line">
              <a:avLst/>
            </a:prstGeom>
          </p:spPr>
          <p:style>
            <a:lnRef idx="1">
              <a:schemeClr val="dk1"/>
            </a:lnRef>
            <a:fillRef idx="0">
              <a:schemeClr val="dk1"/>
            </a:fillRef>
            <a:effectRef idx="0">
              <a:schemeClr val="dk1"/>
            </a:effectRef>
            <a:fontRef idx="minor">
              <a:schemeClr val="tx1"/>
            </a:fontRef>
          </p:style>
        </p:cxnSp>
      </p:grpSp>
      <p:sp>
        <p:nvSpPr>
          <p:cNvPr id="29" name="Elipse 28">
            <a:extLst>
              <a:ext uri="{FF2B5EF4-FFF2-40B4-BE49-F238E27FC236}">
                <a16:creationId xmlns:a16="http://schemas.microsoft.com/office/drawing/2014/main" id="{57DA6F5D-4929-4C08-945C-B41D8FA38768}"/>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Conector recto 29">
            <a:extLst>
              <a:ext uri="{FF2B5EF4-FFF2-40B4-BE49-F238E27FC236}">
                <a16:creationId xmlns:a16="http://schemas.microsoft.com/office/drawing/2014/main" id="{B4978C37-B5ED-42BC-86D9-3197570F9234}"/>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31" name="Imagen 30">
            <a:extLst>
              <a:ext uri="{FF2B5EF4-FFF2-40B4-BE49-F238E27FC236}">
                <a16:creationId xmlns:a16="http://schemas.microsoft.com/office/drawing/2014/main" id="{2D1E1E4B-23D8-484E-8C27-266DB16392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7238202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43</a:t>
            </a:fld>
            <a:endParaRPr lang="es-ES"/>
          </a:p>
        </p:txBody>
      </p:sp>
      <p:pic>
        <p:nvPicPr>
          <p:cNvPr id="8194" name="Picture 2" descr="https://miro.medium.com/max/328/1*HmVIhSKznoW8tFsCLeQjR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609" y="2191226"/>
            <a:ext cx="1880019" cy="1708067"/>
          </a:xfrm>
          <a:prstGeom prst="rect">
            <a:avLst/>
          </a:prstGeom>
          <a:noFill/>
          <a:extLst>
            <a:ext uri="{909E8E84-426E-40DD-AFC4-6F175D3DCCD1}">
              <a14:hiddenFill xmlns:a14="http://schemas.microsoft.com/office/drawing/2010/main">
                <a:solidFill>
                  <a:srgbClr val="FFFFFF"/>
                </a:solidFill>
              </a14:hiddenFill>
            </a:ext>
          </a:extLst>
        </p:spPr>
      </p:pic>
      <p:sp>
        <p:nvSpPr>
          <p:cNvPr id="11" name="Rectángulo 10"/>
          <p:cNvSpPr/>
          <p:nvPr/>
        </p:nvSpPr>
        <p:spPr>
          <a:xfrm>
            <a:off x="280875" y="4121830"/>
            <a:ext cx="1914744" cy="861774"/>
          </a:xfrm>
          <a:prstGeom prst="rect">
            <a:avLst/>
          </a:prstGeom>
        </p:spPr>
        <p:txBody>
          <a:bodyPr wrap="square">
            <a:spAutoFit/>
          </a:bodyPr>
          <a:lstStyle/>
          <a:p>
            <a:r>
              <a:rPr lang="en-US" sz="1600" b="1" dirty="0" err="1"/>
              <a:t>Predicción</a:t>
            </a:r>
            <a:r>
              <a:rPr lang="en-US" sz="1600" b="1" dirty="0"/>
              <a:t> perfecta</a:t>
            </a:r>
            <a:r>
              <a:rPr lang="en-US" sz="1600" dirty="0"/>
              <a:t>. </a:t>
            </a:r>
          </a:p>
          <a:p>
            <a:pPr marL="285750" indent="-285750">
              <a:buFont typeface="Arial" panose="020B0604020202020204" pitchFamily="34" charset="0"/>
              <a:buChar char="•"/>
            </a:pPr>
            <a:r>
              <a:rPr lang="en-US" sz="1600" dirty="0"/>
              <a:t>AUC = 1. </a:t>
            </a:r>
          </a:p>
          <a:p>
            <a:pPr marL="285750" indent="-285750">
              <a:buFont typeface="Arial" panose="020B0604020202020204" pitchFamily="34" charset="0"/>
              <a:buChar char="•"/>
            </a:pPr>
            <a:r>
              <a:rPr lang="en-US" sz="1600" dirty="0"/>
              <a:t>FPR=0, TPR=1.</a:t>
            </a:r>
          </a:p>
        </p:txBody>
      </p:sp>
      <p:pic>
        <p:nvPicPr>
          <p:cNvPr id="12" name="Picture 2" descr="https://miro.medium.com/max/328/1*-tPXUvvNIZDbqXP0qqYNuQ.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0681" y="2219218"/>
            <a:ext cx="1855335" cy="16856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miro.medium.com/max/328/1*k_MPO2Q9bLNH9k4Wlk6v_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2422" y="2105161"/>
            <a:ext cx="2007679" cy="18240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miro.medium.com/max/328/1*H7JGQbaa06BUab6tvGNZK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45154" y="2002247"/>
            <a:ext cx="2021435" cy="1836548"/>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14"/>
          <p:cNvSpPr/>
          <p:nvPr/>
        </p:nvSpPr>
        <p:spPr>
          <a:xfrm>
            <a:off x="2438818" y="4121830"/>
            <a:ext cx="2231820" cy="2554545"/>
          </a:xfrm>
          <a:prstGeom prst="rect">
            <a:avLst/>
          </a:prstGeom>
        </p:spPr>
        <p:txBody>
          <a:bodyPr wrap="square">
            <a:spAutoFit/>
          </a:bodyPr>
          <a:lstStyle/>
          <a:p>
            <a:r>
              <a:rPr lang="en-US" sz="1600" b="1" dirty="0" err="1"/>
              <a:t>Predicción</a:t>
            </a:r>
            <a:r>
              <a:rPr lang="en-US" sz="1600" b="1" dirty="0"/>
              <a:t> </a:t>
            </a:r>
            <a:r>
              <a:rPr lang="en-US" sz="1600" b="1" dirty="0" err="1"/>
              <a:t>buena</a:t>
            </a:r>
            <a:r>
              <a:rPr lang="en-US" sz="1600" b="1" dirty="0"/>
              <a:t>/mediocre</a:t>
            </a:r>
            <a:r>
              <a:rPr lang="en-US" sz="1600" dirty="0"/>
              <a:t>. </a:t>
            </a:r>
          </a:p>
          <a:p>
            <a:pPr marL="285750" indent="-285750">
              <a:buFont typeface="Arial" panose="020B0604020202020204" pitchFamily="34" charset="0"/>
              <a:buChar char="•"/>
            </a:pPr>
            <a:r>
              <a:rPr lang="en-US" sz="1600" dirty="0"/>
              <a:t>AUC = (1-0,5)</a:t>
            </a:r>
          </a:p>
          <a:p>
            <a:pPr marL="285750" indent="-285750">
              <a:buFont typeface="Arial" panose="020B0604020202020204" pitchFamily="34" charset="0"/>
              <a:buChar char="•"/>
            </a:pPr>
            <a:r>
              <a:rPr lang="es-ES" sz="1600" dirty="0"/>
              <a:t>Si AUC es 0.85, hay un 85% de probabilidades de que el modelo distinga correctamente las clases.</a:t>
            </a:r>
            <a:endParaRPr lang="en-US" sz="1600" dirty="0"/>
          </a:p>
        </p:txBody>
      </p:sp>
      <p:sp>
        <p:nvSpPr>
          <p:cNvPr id="16" name="Rectángulo 15"/>
          <p:cNvSpPr/>
          <p:nvPr/>
        </p:nvSpPr>
        <p:spPr>
          <a:xfrm>
            <a:off x="4647129" y="4123357"/>
            <a:ext cx="2107136" cy="2062103"/>
          </a:xfrm>
          <a:prstGeom prst="rect">
            <a:avLst/>
          </a:prstGeom>
        </p:spPr>
        <p:txBody>
          <a:bodyPr wrap="square">
            <a:spAutoFit/>
          </a:bodyPr>
          <a:lstStyle/>
          <a:p>
            <a:r>
              <a:rPr lang="en-US" sz="1600" b="1" dirty="0" err="1"/>
              <a:t>Predicción</a:t>
            </a:r>
            <a:r>
              <a:rPr lang="en-US" sz="1600" b="1" dirty="0"/>
              <a:t> </a:t>
            </a:r>
            <a:r>
              <a:rPr lang="en-US" sz="1600" b="1" dirty="0" err="1"/>
              <a:t>aleatoria</a:t>
            </a:r>
            <a:r>
              <a:rPr lang="en-US" sz="1600" dirty="0"/>
              <a:t>. </a:t>
            </a:r>
          </a:p>
          <a:p>
            <a:pPr marL="285750" indent="-285750">
              <a:buFont typeface="Arial" panose="020B0604020202020204" pitchFamily="34" charset="0"/>
              <a:buChar char="•"/>
            </a:pPr>
            <a:r>
              <a:rPr lang="en-US" sz="1600" dirty="0"/>
              <a:t>AUC = 0,5. </a:t>
            </a:r>
          </a:p>
          <a:p>
            <a:pPr marL="285750" indent="-285750">
              <a:buFont typeface="Arial" panose="020B0604020202020204" pitchFamily="34" charset="0"/>
              <a:buChar char="•"/>
            </a:pPr>
            <a:r>
              <a:rPr lang="en-US" sz="1600" dirty="0"/>
              <a:t>FPR=TPR.</a:t>
            </a:r>
          </a:p>
          <a:p>
            <a:pPr marL="285750" indent="-285750">
              <a:buFont typeface="Arial" panose="020B0604020202020204" pitchFamily="34" charset="0"/>
              <a:buChar char="•"/>
            </a:pPr>
            <a:r>
              <a:rPr lang="en-US" sz="1600" dirty="0" err="1"/>
              <a:t>Es</a:t>
            </a:r>
            <a:r>
              <a:rPr lang="en-US" sz="1600" dirty="0"/>
              <a:t> tan </a:t>
            </a:r>
            <a:r>
              <a:rPr lang="en-US" sz="1600" dirty="0" err="1"/>
              <a:t>exacto</a:t>
            </a:r>
            <a:r>
              <a:rPr lang="en-US" sz="1600" dirty="0"/>
              <a:t> </a:t>
            </a:r>
            <a:r>
              <a:rPr lang="en-US" sz="1600" dirty="0" err="1"/>
              <a:t>como</a:t>
            </a:r>
            <a:r>
              <a:rPr lang="en-US" sz="1600" dirty="0"/>
              <a:t> </a:t>
            </a:r>
            <a:r>
              <a:rPr lang="en-US" sz="1600" dirty="0" err="1"/>
              <a:t>voltear</a:t>
            </a:r>
            <a:r>
              <a:rPr lang="en-US" sz="1600" dirty="0"/>
              <a:t> </a:t>
            </a:r>
            <a:r>
              <a:rPr lang="en-US" sz="1600" dirty="0" err="1"/>
              <a:t>una</a:t>
            </a:r>
            <a:r>
              <a:rPr lang="en-US" sz="1600" dirty="0"/>
              <a:t> </a:t>
            </a:r>
            <a:r>
              <a:rPr lang="en-US" sz="1600" dirty="0" err="1"/>
              <a:t>moneda</a:t>
            </a:r>
            <a:r>
              <a:rPr lang="en-US" sz="1600" dirty="0"/>
              <a:t>.</a:t>
            </a:r>
          </a:p>
          <a:p>
            <a:pPr marL="285750" indent="-285750">
              <a:buFont typeface="Arial" panose="020B0604020202020204" pitchFamily="34" charset="0"/>
              <a:buChar char="•"/>
            </a:pPr>
            <a:r>
              <a:rPr lang="en-US" sz="1600" dirty="0"/>
              <a:t>¡Este </a:t>
            </a:r>
            <a:r>
              <a:rPr lang="en-US" sz="1600" dirty="0" err="1"/>
              <a:t>es</a:t>
            </a:r>
            <a:r>
              <a:rPr lang="en-US" sz="1600" dirty="0"/>
              <a:t> el </a:t>
            </a:r>
            <a:r>
              <a:rPr lang="en-US" sz="1600" dirty="0" err="1"/>
              <a:t>peor</a:t>
            </a:r>
            <a:r>
              <a:rPr lang="en-US" sz="1600" dirty="0"/>
              <a:t> de </a:t>
            </a:r>
            <a:r>
              <a:rPr lang="en-US" sz="1600" dirty="0" err="1"/>
              <a:t>los</a:t>
            </a:r>
            <a:r>
              <a:rPr lang="en-US" sz="1600" dirty="0"/>
              <a:t> </a:t>
            </a:r>
            <a:r>
              <a:rPr lang="en-US" sz="1600" dirty="0" err="1"/>
              <a:t>casos</a:t>
            </a:r>
            <a:r>
              <a:rPr lang="en-US" sz="1600" dirty="0"/>
              <a:t>!</a:t>
            </a:r>
          </a:p>
        </p:txBody>
      </p:sp>
      <p:sp>
        <p:nvSpPr>
          <p:cNvPr id="17" name="Rectángulo 16"/>
          <p:cNvSpPr/>
          <p:nvPr/>
        </p:nvSpPr>
        <p:spPr>
          <a:xfrm>
            <a:off x="6851350" y="4145031"/>
            <a:ext cx="2222684" cy="2062103"/>
          </a:xfrm>
          <a:prstGeom prst="rect">
            <a:avLst/>
          </a:prstGeom>
        </p:spPr>
        <p:txBody>
          <a:bodyPr wrap="square">
            <a:spAutoFit/>
          </a:bodyPr>
          <a:lstStyle/>
          <a:p>
            <a:r>
              <a:rPr lang="en-US" sz="1600" b="1" dirty="0" err="1"/>
              <a:t>Predicción</a:t>
            </a:r>
            <a:r>
              <a:rPr lang="en-US" sz="1600" b="1" dirty="0"/>
              <a:t> </a:t>
            </a:r>
            <a:r>
              <a:rPr lang="en-US" sz="1600" b="1" dirty="0" err="1"/>
              <a:t>inversa</a:t>
            </a:r>
            <a:r>
              <a:rPr lang="en-US" sz="1600" dirty="0"/>
              <a:t>. </a:t>
            </a:r>
          </a:p>
          <a:p>
            <a:pPr marL="285750" indent="-285750">
              <a:buFont typeface="Arial" panose="020B0604020202020204" pitchFamily="34" charset="0"/>
              <a:buChar char="•"/>
            </a:pPr>
            <a:r>
              <a:rPr lang="en-US" sz="1600" dirty="0"/>
              <a:t>AUC = 0. </a:t>
            </a:r>
          </a:p>
          <a:p>
            <a:pPr marL="285750" indent="-285750">
              <a:buFont typeface="Arial" panose="020B0604020202020204" pitchFamily="34" charset="0"/>
              <a:buChar char="•"/>
            </a:pPr>
            <a:r>
              <a:rPr lang="en-US" sz="1600" dirty="0"/>
              <a:t>FPR=1, TPR=0.</a:t>
            </a:r>
          </a:p>
          <a:p>
            <a:pPr marL="285750" indent="-285750">
              <a:buFont typeface="Arial" panose="020B0604020202020204" pitchFamily="34" charset="0"/>
              <a:buChar char="•"/>
            </a:pPr>
            <a:r>
              <a:rPr lang="es-ES" sz="1600" dirty="0"/>
              <a:t> El algoritmo predice perfectamente el inverso de las clases</a:t>
            </a:r>
          </a:p>
          <a:p>
            <a:pPr marL="285750" indent="-285750">
              <a:buFont typeface="Arial" panose="020B0604020202020204" pitchFamily="34" charset="0"/>
              <a:buChar char="•"/>
            </a:pPr>
            <a:r>
              <a:rPr lang="es-ES" sz="1600" dirty="0"/>
              <a:t>Situación altamente improbable.</a:t>
            </a:r>
            <a:endParaRPr lang="en-US" sz="1600" dirty="0"/>
          </a:p>
        </p:txBody>
      </p:sp>
      <p:sp>
        <p:nvSpPr>
          <p:cNvPr id="20" name="Título 1">
            <a:extLst>
              <a:ext uri="{FF2B5EF4-FFF2-40B4-BE49-F238E27FC236}">
                <a16:creationId xmlns:a16="http://schemas.microsoft.com/office/drawing/2014/main" id="{92BFE8A0-0395-4630-889D-3BF16DE6E1A0}"/>
              </a:ext>
            </a:extLst>
          </p:cNvPr>
          <p:cNvSpPr txBox="1">
            <a:spLocks/>
          </p:cNvSpPr>
          <p:nvPr/>
        </p:nvSpPr>
        <p:spPr>
          <a:xfrm>
            <a:off x="1080252" y="1238792"/>
            <a:ext cx="3308868"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n-US" sz="2400" b="1" dirty="0" err="1"/>
              <a:t>Curva</a:t>
            </a:r>
            <a:r>
              <a:rPr lang="en-US" sz="2400" b="1" dirty="0"/>
              <a:t> ROC / AUC </a:t>
            </a:r>
          </a:p>
        </p:txBody>
      </p:sp>
      <p:sp>
        <p:nvSpPr>
          <p:cNvPr id="21" name="Elipse 20">
            <a:extLst>
              <a:ext uri="{FF2B5EF4-FFF2-40B4-BE49-F238E27FC236}">
                <a16:creationId xmlns:a16="http://schemas.microsoft.com/office/drawing/2014/main" id="{548D7DBA-7FD1-428E-85DF-C15E9F282B22}"/>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Conector recto 21">
            <a:extLst>
              <a:ext uri="{FF2B5EF4-FFF2-40B4-BE49-F238E27FC236}">
                <a16:creationId xmlns:a16="http://schemas.microsoft.com/office/drawing/2014/main" id="{53E60BBC-84D2-4FD1-AD92-38FE10B05232}"/>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23" name="Imagen 22">
            <a:extLst>
              <a:ext uri="{FF2B5EF4-FFF2-40B4-BE49-F238E27FC236}">
                <a16:creationId xmlns:a16="http://schemas.microsoft.com/office/drawing/2014/main" id="{BADEAFC4-5840-4004-A612-61A1404F927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3" y="1385482"/>
            <a:ext cx="343742" cy="343742"/>
          </a:xfrm>
          <a:prstGeom prst="rect">
            <a:avLst/>
          </a:prstGeom>
        </p:spPr>
      </p:pic>
    </p:spTree>
    <p:extLst>
      <p:ext uri="{BB962C8B-B14F-4D97-AF65-F5344CB8AC3E}">
        <p14:creationId xmlns:p14="http://schemas.microsoft.com/office/powerpoint/2010/main" val="3480140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44</a:t>
            </a:fld>
            <a:endParaRPr lang="es-ES"/>
          </a:p>
        </p:txBody>
      </p:sp>
      <p:sp>
        <p:nvSpPr>
          <p:cNvPr id="12" name="Rectángulo 11">
            <a:extLst>
              <a:ext uri="{FF2B5EF4-FFF2-40B4-BE49-F238E27FC236}">
                <a16:creationId xmlns:a16="http://schemas.microsoft.com/office/drawing/2014/main" id="{7C9A7DE2-C87B-49F8-8B59-14C1F3B55F7B}"/>
              </a:ext>
            </a:extLst>
          </p:cNvPr>
          <p:cNvSpPr/>
          <p:nvPr/>
        </p:nvSpPr>
        <p:spPr>
          <a:xfrm>
            <a:off x="628650" y="2006272"/>
            <a:ext cx="8312150" cy="3539430"/>
          </a:xfrm>
          <a:prstGeom prst="rect">
            <a:avLst/>
          </a:prstGeom>
        </p:spPr>
        <p:txBody>
          <a:bodyPr wrap="square">
            <a:spAutoFit/>
          </a:bodyPr>
          <a:lstStyle/>
          <a:p>
            <a:r>
              <a:rPr lang="es-ES" sz="3200" dirty="0">
                <a:solidFill>
                  <a:schemeClr val="bg1">
                    <a:lumMod val="75000"/>
                  </a:schemeClr>
                </a:solidFill>
                <a:latin typeface="+mj-lt"/>
              </a:rPr>
              <a:t>Conceptos generales.</a:t>
            </a:r>
          </a:p>
          <a:p>
            <a:r>
              <a:rPr lang="es-ES" sz="3200" dirty="0">
                <a:solidFill>
                  <a:schemeClr val="bg1">
                    <a:lumMod val="75000"/>
                  </a:schemeClr>
                </a:solidFill>
                <a:latin typeface="+mj-lt"/>
              </a:rPr>
              <a:t>Tipos de Clasificación.</a:t>
            </a:r>
          </a:p>
          <a:p>
            <a:r>
              <a:rPr lang="es-ES" sz="3200" dirty="0">
                <a:solidFill>
                  <a:schemeClr val="bg1">
                    <a:lumMod val="75000"/>
                  </a:schemeClr>
                </a:solidFill>
                <a:latin typeface="+mj-lt"/>
              </a:rPr>
              <a:t>Aplicaciones de Clasificación.</a:t>
            </a:r>
          </a:p>
          <a:p>
            <a:r>
              <a:rPr lang="es-ES" sz="3200" dirty="0">
                <a:solidFill>
                  <a:schemeClr val="bg1">
                    <a:lumMod val="75000"/>
                  </a:schemeClr>
                </a:solidFill>
                <a:latin typeface="+mj-lt"/>
              </a:rPr>
              <a:t>Detectar y resolver el desequilibrio de clases. </a:t>
            </a:r>
          </a:p>
          <a:p>
            <a:r>
              <a:rPr lang="es-ES" sz="3200" dirty="0">
                <a:solidFill>
                  <a:schemeClr val="bg1">
                    <a:lumMod val="75000"/>
                  </a:schemeClr>
                </a:solidFill>
                <a:latin typeface="+mj-lt"/>
              </a:rPr>
              <a:t>Principales modelos de Clasificación. </a:t>
            </a:r>
          </a:p>
          <a:p>
            <a:r>
              <a:rPr lang="es-ES" sz="3200" dirty="0">
                <a:solidFill>
                  <a:schemeClr val="bg1">
                    <a:lumMod val="75000"/>
                  </a:schemeClr>
                </a:solidFill>
                <a:latin typeface="+mj-lt"/>
              </a:rPr>
              <a:t>Métricas de evaluación: Clasificación.</a:t>
            </a:r>
          </a:p>
          <a:p>
            <a:r>
              <a:rPr lang="es-ES" sz="3200" b="1" dirty="0">
                <a:solidFill>
                  <a:srgbClr val="006DA5"/>
                </a:solidFill>
              </a:rPr>
              <a:t>Ejemplo práctico de un modelo de Clasificación.</a:t>
            </a:r>
          </a:p>
        </p:txBody>
      </p:sp>
    </p:spTree>
    <p:extLst>
      <p:ext uri="{BB962C8B-B14F-4D97-AF65-F5344CB8AC3E}">
        <p14:creationId xmlns:p14="http://schemas.microsoft.com/office/powerpoint/2010/main" val="64740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275849"/>
            <a:ext cx="2057400" cy="365125"/>
          </a:xfrm>
        </p:spPr>
        <p:txBody>
          <a:bodyPr/>
          <a:lstStyle/>
          <a:p>
            <a:fld id="{F72B40EF-D53A-41AA-87B6-B9F74BA43E09}" type="slidenum">
              <a:rPr lang="es-ES" smtClean="0"/>
              <a:t>45</a:t>
            </a:fld>
            <a:endParaRPr lang="es-ES"/>
          </a:p>
        </p:txBody>
      </p:sp>
      <p:sp>
        <p:nvSpPr>
          <p:cNvPr id="6" name="Elipse 5"/>
          <p:cNvSpPr/>
          <p:nvPr/>
        </p:nvSpPr>
        <p:spPr>
          <a:xfrm>
            <a:off x="1813983" y="2796116"/>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ipse 6"/>
          <p:cNvSpPr/>
          <p:nvPr/>
        </p:nvSpPr>
        <p:spPr>
          <a:xfrm>
            <a:off x="3241931" y="2813071"/>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ipse 7"/>
          <p:cNvSpPr/>
          <p:nvPr/>
        </p:nvSpPr>
        <p:spPr>
          <a:xfrm>
            <a:off x="4561130" y="2804109"/>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ipse 8"/>
          <p:cNvSpPr/>
          <p:nvPr/>
        </p:nvSpPr>
        <p:spPr>
          <a:xfrm>
            <a:off x="4561683" y="4042853"/>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ipse 9"/>
          <p:cNvSpPr/>
          <p:nvPr/>
        </p:nvSpPr>
        <p:spPr>
          <a:xfrm>
            <a:off x="5878896" y="2802565"/>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ipse 10"/>
          <p:cNvSpPr/>
          <p:nvPr/>
        </p:nvSpPr>
        <p:spPr>
          <a:xfrm>
            <a:off x="7213641" y="2796116"/>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ipse 11"/>
          <p:cNvSpPr/>
          <p:nvPr/>
        </p:nvSpPr>
        <p:spPr>
          <a:xfrm>
            <a:off x="7225879" y="4648954"/>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ipse 12"/>
          <p:cNvSpPr/>
          <p:nvPr/>
        </p:nvSpPr>
        <p:spPr>
          <a:xfrm>
            <a:off x="526970" y="2813071"/>
            <a:ext cx="794598" cy="794598"/>
          </a:xfrm>
          <a:prstGeom prst="ellipse">
            <a:avLst/>
          </a:prstGeom>
          <a:solidFill>
            <a:schemeClr val="accent1">
              <a:lumMod val="40000"/>
              <a:lumOff val="60000"/>
            </a:schemeClr>
          </a:solidFill>
          <a:ln w="571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Imagen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9746" y="4128862"/>
            <a:ext cx="600301" cy="600301"/>
          </a:xfrm>
          <a:prstGeom prst="rect">
            <a:avLst/>
          </a:prstGeom>
        </p:spPr>
      </p:pic>
      <p:pic>
        <p:nvPicPr>
          <p:cNvPr id="16" name="Imagen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4545" y="2991219"/>
            <a:ext cx="438303" cy="438303"/>
          </a:xfrm>
          <a:prstGeom prst="rect">
            <a:avLst/>
          </a:prstGeom>
        </p:spPr>
      </p:pic>
      <p:pic>
        <p:nvPicPr>
          <p:cNvPr id="17" name="Imagen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47088" y="2903419"/>
            <a:ext cx="641747" cy="641747"/>
          </a:xfrm>
          <a:prstGeom prst="rect">
            <a:avLst/>
          </a:prstGeom>
        </p:spPr>
      </p:pic>
      <p:pic>
        <p:nvPicPr>
          <p:cNvPr id="18" name="Imagen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17728" y="4747405"/>
            <a:ext cx="610899" cy="610899"/>
          </a:xfrm>
          <a:prstGeom prst="rect">
            <a:avLst/>
          </a:prstGeom>
        </p:spPr>
      </p:pic>
      <p:pic>
        <p:nvPicPr>
          <p:cNvPr id="19" name="Imagen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13738" y="5277961"/>
            <a:ext cx="568332" cy="568332"/>
          </a:xfrm>
          <a:prstGeom prst="rect">
            <a:avLst/>
          </a:prstGeom>
        </p:spPr>
      </p:pic>
      <p:pic>
        <p:nvPicPr>
          <p:cNvPr id="20" name="Imagen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714650" y="4146514"/>
            <a:ext cx="532523" cy="532523"/>
          </a:xfrm>
          <a:prstGeom prst="rect">
            <a:avLst/>
          </a:prstGeom>
        </p:spPr>
      </p:pic>
      <p:pic>
        <p:nvPicPr>
          <p:cNvPr id="21" name="Imagen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46921" y="2936063"/>
            <a:ext cx="528721" cy="528721"/>
          </a:xfrm>
          <a:prstGeom prst="rect">
            <a:avLst/>
          </a:prstGeom>
        </p:spPr>
      </p:pic>
      <p:sp>
        <p:nvSpPr>
          <p:cNvPr id="22" name="CuadroTexto 21"/>
          <p:cNvSpPr txBox="1"/>
          <p:nvPr/>
        </p:nvSpPr>
        <p:spPr>
          <a:xfrm>
            <a:off x="401643" y="2244257"/>
            <a:ext cx="1039905" cy="430887"/>
          </a:xfrm>
          <a:prstGeom prst="rect">
            <a:avLst/>
          </a:prstGeom>
          <a:noFill/>
        </p:spPr>
        <p:txBody>
          <a:bodyPr wrap="square" rtlCol="0">
            <a:spAutoFit/>
          </a:bodyPr>
          <a:lstStyle/>
          <a:p>
            <a:pPr algn="ctr"/>
            <a:r>
              <a:rPr lang="es-ES" sz="1100" b="1" dirty="0">
                <a:solidFill>
                  <a:srgbClr val="002060"/>
                </a:solidFill>
              </a:rPr>
              <a:t>CONJUNTO DE DATOS</a:t>
            </a:r>
            <a:endParaRPr lang="en-US" sz="1100" b="1" dirty="0">
              <a:solidFill>
                <a:srgbClr val="002060"/>
              </a:solidFill>
            </a:endParaRPr>
          </a:p>
        </p:txBody>
      </p:sp>
      <p:sp>
        <p:nvSpPr>
          <p:cNvPr id="23" name="CuadroTexto 22"/>
          <p:cNvSpPr txBox="1"/>
          <p:nvPr/>
        </p:nvSpPr>
        <p:spPr>
          <a:xfrm>
            <a:off x="1628803" y="2228078"/>
            <a:ext cx="1197248" cy="430887"/>
          </a:xfrm>
          <a:prstGeom prst="rect">
            <a:avLst/>
          </a:prstGeom>
          <a:noFill/>
        </p:spPr>
        <p:txBody>
          <a:bodyPr wrap="square" rtlCol="0">
            <a:spAutoFit/>
          </a:bodyPr>
          <a:lstStyle>
            <a:defPPr>
              <a:defRPr lang="es-ES"/>
            </a:defPPr>
            <a:lvl1pPr>
              <a:defRPr sz="1400" b="1">
                <a:solidFill>
                  <a:srgbClr val="002060"/>
                </a:solidFill>
              </a:defRPr>
            </a:lvl1pPr>
          </a:lstStyle>
          <a:p>
            <a:pPr algn="ctr"/>
            <a:r>
              <a:rPr lang="es-ES" sz="1100" dirty="0"/>
              <a:t>1. COMPRENDER LOS DATOS</a:t>
            </a:r>
            <a:endParaRPr lang="en-US" sz="1100" dirty="0"/>
          </a:p>
        </p:txBody>
      </p:sp>
      <p:sp>
        <p:nvSpPr>
          <p:cNvPr id="24" name="CuadroTexto 23"/>
          <p:cNvSpPr txBox="1"/>
          <p:nvPr/>
        </p:nvSpPr>
        <p:spPr>
          <a:xfrm>
            <a:off x="2980987" y="2249841"/>
            <a:ext cx="1249021" cy="430887"/>
          </a:xfrm>
          <a:prstGeom prst="rect">
            <a:avLst/>
          </a:prstGeom>
          <a:noFill/>
        </p:spPr>
        <p:txBody>
          <a:bodyPr wrap="square" rtlCol="0">
            <a:spAutoFit/>
          </a:bodyPr>
          <a:lstStyle/>
          <a:p>
            <a:pPr algn="ctr"/>
            <a:r>
              <a:rPr lang="es-ES" sz="1100" b="1" dirty="0">
                <a:solidFill>
                  <a:srgbClr val="002060"/>
                </a:solidFill>
              </a:rPr>
              <a:t>2. PREPARAR LOS DATOS</a:t>
            </a:r>
            <a:endParaRPr lang="en-US" sz="1100" b="1" dirty="0">
              <a:solidFill>
                <a:srgbClr val="002060"/>
              </a:solidFill>
            </a:endParaRPr>
          </a:p>
        </p:txBody>
      </p:sp>
      <p:pic>
        <p:nvPicPr>
          <p:cNvPr id="25" name="Imagen 2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44339" y="6196878"/>
            <a:ext cx="536034" cy="536034"/>
          </a:xfrm>
          <a:prstGeom prst="rect">
            <a:avLst/>
          </a:prstGeom>
        </p:spPr>
      </p:pic>
      <p:pic>
        <p:nvPicPr>
          <p:cNvPr id="26" name="Imagen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20704" y="2949602"/>
            <a:ext cx="506816" cy="506816"/>
          </a:xfrm>
          <a:prstGeom prst="rect">
            <a:avLst/>
          </a:prstGeom>
        </p:spPr>
      </p:pic>
      <p:pic>
        <p:nvPicPr>
          <p:cNvPr id="27" name="Imagen 2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99764" y="4103189"/>
            <a:ext cx="658893" cy="658893"/>
          </a:xfrm>
          <a:prstGeom prst="rect">
            <a:avLst/>
          </a:prstGeom>
        </p:spPr>
      </p:pic>
      <p:pic>
        <p:nvPicPr>
          <p:cNvPr id="28" name="Imagen 2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24772" y="5154856"/>
            <a:ext cx="603188" cy="603188"/>
          </a:xfrm>
          <a:prstGeom prst="rect">
            <a:avLst/>
          </a:prstGeom>
        </p:spPr>
      </p:pic>
      <p:sp>
        <p:nvSpPr>
          <p:cNvPr id="29" name="Rectángulo 28"/>
          <p:cNvSpPr/>
          <p:nvPr/>
        </p:nvSpPr>
        <p:spPr>
          <a:xfrm>
            <a:off x="3040788" y="3706083"/>
            <a:ext cx="1099570" cy="253916"/>
          </a:xfrm>
          <a:prstGeom prst="rect">
            <a:avLst/>
          </a:prstGeom>
        </p:spPr>
        <p:txBody>
          <a:bodyPr wrap="square">
            <a:spAutoFit/>
          </a:bodyPr>
          <a:lstStyle/>
          <a:p>
            <a:pPr algn="ctr"/>
            <a:r>
              <a:rPr lang="es-ES" sz="1050" b="1" dirty="0">
                <a:solidFill>
                  <a:srgbClr val="0070C0"/>
                </a:solidFill>
              </a:rPr>
              <a:t>DATA CLEANING</a:t>
            </a:r>
            <a:endParaRPr lang="en-US" sz="1050" b="1" dirty="0">
              <a:solidFill>
                <a:srgbClr val="0070C0"/>
              </a:solidFill>
            </a:endParaRPr>
          </a:p>
        </p:txBody>
      </p:sp>
      <p:sp>
        <p:nvSpPr>
          <p:cNvPr id="30" name="Rectángulo 29"/>
          <p:cNvSpPr/>
          <p:nvPr/>
        </p:nvSpPr>
        <p:spPr>
          <a:xfrm>
            <a:off x="2971026" y="4856036"/>
            <a:ext cx="1259559" cy="415498"/>
          </a:xfrm>
          <a:prstGeom prst="rect">
            <a:avLst/>
          </a:prstGeom>
        </p:spPr>
        <p:txBody>
          <a:bodyPr wrap="square">
            <a:spAutoFit/>
          </a:bodyPr>
          <a:lstStyle/>
          <a:p>
            <a:pPr algn="ctr"/>
            <a:r>
              <a:rPr lang="es-ES" sz="1050" b="1" dirty="0">
                <a:solidFill>
                  <a:srgbClr val="0070C0"/>
                </a:solidFill>
              </a:rPr>
              <a:t>FEATURING SELECTION</a:t>
            </a:r>
            <a:endParaRPr lang="en-US" sz="1050" b="1" dirty="0">
              <a:solidFill>
                <a:srgbClr val="0070C0"/>
              </a:solidFill>
            </a:endParaRPr>
          </a:p>
        </p:txBody>
      </p:sp>
      <p:sp>
        <p:nvSpPr>
          <p:cNvPr id="31" name="Rectángulo 30"/>
          <p:cNvSpPr/>
          <p:nvPr/>
        </p:nvSpPr>
        <p:spPr>
          <a:xfrm>
            <a:off x="2900525" y="5941044"/>
            <a:ext cx="1445474" cy="253916"/>
          </a:xfrm>
          <a:prstGeom prst="rect">
            <a:avLst/>
          </a:prstGeom>
        </p:spPr>
        <p:txBody>
          <a:bodyPr wrap="square">
            <a:spAutoFit/>
          </a:bodyPr>
          <a:lstStyle/>
          <a:p>
            <a:pPr algn="ctr"/>
            <a:r>
              <a:rPr lang="es-ES" sz="1050" b="1" dirty="0">
                <a:solidFill>
                  <a:srgbClr val="0070C0"/>
                </a:solidFill>
              </a:rPr>
              <a:t>TRANSFORMAR</a:t>
            </a:r>
            <a:endParaRPr lang="en-US" sz="1050" b="1" dirty="0">
              <a:solidFill>
                <a:srgbClr val="0070C0"/>
              </a:solidFill>
            </a:endParaRPr>
          </a:p>
        </p:txBody>
      </p:sp>
      <p:pic>
        <p:nvPicPr>
          <p:cNvPr id="32" name="Imagen 3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47161" y="2886747"/>
            <a:ext cx="578037" cy="578037"/>
          </a:xfrm>
          <a:prstGeom prst="rect">
            <a:avLst/>
          </a:prstGeom>
        </p:spPr>
      </p:pic>
      <p:pic>
        <p:nvPicPr>
          <p:cNvPr id="33" name="Imagen 3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74205" y="2949602"/>
            <a:ext cx="495769" cy="495769"/>
          </a:xfrm>
          <a:prstGeom prst="rect">
            <a:avLst/>
          </a:prstGeom>
        </p:spPr>
      </p:pic>
      <p:sp>
        <p:nvSpPr>
          <p:cNvPr id="34" name="Rectángulo 33"/>
          <p:cNvSpPr/>
          <p:nvPr/>
        </p:nvSpPr>
        <p:spPr>
          <a:xfrm>
            <a:off x="1621286" y="3715706"/>
            <a:ext cx="1231310" cy="415498"/>
          </a:xfrm>
          <a:prstGeom prst="rect">
            <a:avLst/>
          </a:prstGeom>
        </p:spPr>
        <p:txBody>
          <a:bodyPr wrap="square">
            <a:spAutoFit/>
          </a:bodyPr>
          <a:lstStyle/>
          <a:p>
            <a:pPr algn="ctr"/>
            <a:r>
              <a:rPr lang="es-ES" sz="1050" b="1" dirty="0">
                <a:solidFill>
                  <a:srgbClr val="0070C0"/>
                </a:solidFill>
              </a:rPr>
              <a:t>ESTADÍSTICA DESCRIPTIVA</a:t>
            </a:r>
            <a:endParaRPr lang="en-US" sz="1050" b="1" dirty="0">
              <a:solidFill>
                <a:srgbClr val="0070C0"/>
              </a:solidFill>
            </a:endParaRPr>
          </a:p>
        </p:txBody>
      </p:sp>
      <p:sp>
        <p:nvSpPr>
          <p:cNvPr id="35" name="Rectángulo 34"/>
          <p:cNvSpPr/>
          <p:nvPr/>
        </p:nvSpPr>
        <p:spPr>
          <a:xfrm>
            <a:off x="1628803" y="4882931"/>
            <a:ext cx="1223793" cy="261610"/>
          </a:xfrm>
          <a:prstGeom prst="rect">
            <a:avLst/>
          </a:prstGeom>
        </p:spPr>
        <p:txBody>
          <a:bodyPr wrap="square">
            <a:spAutoFit/>
          </a:bodyPr>
          <a:lstStyle/>
          <a:p>
            <a:pPr algn="ctr"/>
            <a:r>
              <a:rPr lang="es-ES" sz="1050" b="1" dirty="0">
                <a:solidFill>
                  <a:srgbClr val="0070C0"/>
                </a:solidFill>
              </a:rPr>
              <a:t>VISUALIZACIÓN</a:t>
            </a:r>
            <a:endParaRPr lang="en-US" sz="1050" b="1" dirty="0">
              <a:solidFill>
                <a:srgbClr val="0070C0"/>
              </a:solidFill>
            </a:endParaRPr>
          </a:p>
        </p:txBody>
      </p:sp>
      <p:sp>
        <p:nvSpPr>
          <p:cNvPr id="36" name="CuadroTexto 35"/>
          <p:cNvSpPr txBox="1"/>
          <p:nvPr/>
        </p:nvSpPr>
        <p:spPr>
          <a:xfrm>
            <a:off x="4273539" y="2249342"/>
            <a:ext cx="1324697" cy="261610"/>
          </a:xfrm>
          <a:prstGeom prst="rect">
            <a:avLst/>
          </a:prstGeom>
          <a:noFill/>
        </p:spPr>
        <p:txBody>
          <a:bodyPr wrap="square" rtlCol="0">
            <a:spAutoFit/>
          </a:bodyPr>
          <a:lstStyle/>
          <a:p>
            <a:pPr algn="ctr"/>
            <a:r>
              <a:rPr lang="es-ES" sz="1100" b="1" dirty="0">
                <a:solidFill>
                  <a:srgbClr val="002060"/>
                </a:solidFill>
              </a:rPr>
              <a:t>3. DIVIDIR DATOS</a:t>
            </a:r>
            <a:endParaRPr lang="en-US" sz="1100" b="1" dirty="0">
              <a:solidFill>
                <a:srgbClr val="002060"/>
              </a:solidFill>
            </a:endParaRPr>
          </a:p>
        </p:txBody>
      </p:sp>
      <p:sp>
        <p:nvSpPr>
          <p:cNvPr id="37" name="CuadroTexto 36"/>
          <p:cNvSpPr txBox="1"/>
          <p:nvPr/>
        </p:nvSpPr>
        <p:spPr>
          <a:xfrm>
            <a:off x="5654670" y="2186587"/>
            <a:ext cx="1319721" cy="600164"/>
          </a:xfrm>
          <a:prstGeom prst="rect">
            <a:avLst/>
          </a:prstGeom>
          <a:noFill/>
        </p:spPr>
        <p:txBody>
          <a:bodyPr wrap="square" rtlCol="0">
            <a:spAutoFit/>
          </a:bodyPr>
          <a:lstStyle/>
          <a:p>
            <a:pPr algn="ctr"/>
            <a:r>
              <a:rPr lang="en-US" sz="1100" b="1" dirty="0">
                <a:solidFill>
                  <a:srgbClr val="002060"/>
                </a:solidFill>
              </a:rPr>
              <a:t>4. CONSTRUCCIÓN Y EVALUACIÓN DE MODELOS</a:t>
            </a:r>
          </a:p>
        </p:txBody>
      </p:sp>
      <p:sp>
        <p:nvSpPr>
          <p:cNvPr id="38" name="CuadroTexto 37"/>
          <p:cNvSpPr txBox="1"/>
          <p:nvPr/>
        </p:nvSpPr>
        <p:spPr>
          <a:xfrm>
            <a:off x="6893933" y="2196051"/>
            <a:ext cx="1519015" cy="600164"/>
          </a:xfrm>
          <a:prstGeom prst="rect">
            <a:avLst/>
          </a:prstGeom>
          <a:noFill/>
        </p:spPr>
        <p:txBody>
          <a:bodyPr wrap="square" rtlCol="0">
            <a:spAutoFit/>
          </a:bodyPr>
          <a:lstStyle/>
          <a:p>
            <a:pPr algn="ctr"/>
            <a:r>
              <a:rPr lang="en-US" sz="1100" b="1" dirty="0">
                <a:solidFill>
                  <a:srgbClr val="002060"/>
                </a:solidFill>
              </a:rPr>
              <a:t>5. AJUSTAR HIPERPARÁMETROS DEL MEJOR MODELO</a:t>
            </a:r>
          </a:p>
        </p:txBody>
      </p:sp>
      <p:sp>
        <p:nvSpPr>
          <p:cNvPr id="39" name="CuadroTexto 38"/>
          <p:cNvSpPr txBox="1"/>
          <p:nvPr/>
        </p:nvSpPr>
        <p:spPr>
          <a:xfrm>
            <a:off x="6938531" y="4146514"/>
            <a:ext cx="1372279" cy="430887"/>
          </a:xfrm>
          <a:prstGeom prst="rect">
            <a:avLst/>
          </a:prstGeom>
          <a:noFill/>
        </p:spPr>
        <p:txBody>
          <a:bodyPr wrap="square" rtlCol="0">
            <a:spAutoFit/>
          </a:bodyPr>
          <a:lstStyle/>
          <a:p>
            <a:pPr algn="ctr"/>
            <a:r>
              <a:rPr lang="en-US" sz="1100" b="1" dirty="0">
                <a:solidFill>
                  <a:srgbClr val="002060"/>
                </a:solidFill>
              </a:rPr>
              <a:t>6. EVALUACIÓN FINAL DEL MODELO</a:t>
            </a:r>
          </a:p>
        </p:txBody>
      </p:sp>
      <p:sp>
        <p:nvSpPr>
          <p:cNvPr id="40" name="Rectángulo 39"/>
          <p:cNvSpPr/>
          <p:nvPr/>
        </p:nvSpPr>
        <p:spPr>
          <a:xfrm>
            <a:off x="4414579" y="2513980"/>
            <a:ext cx="1087422" cy="261610"/>
          </a:xfrm>
          <a:prstGeom prst="rect">
            <a:avLst/>
          </a:prstGeom>
        </p:spPr>
        <p:txBody>
          <a:bodyPr wrap="square">
            <a:spAutoFit/>
          </a:bodyPr>
          <a:lstStyle/>
          <a:p>
            <a:pPr algn="ctr"/>
            <a:r>
              <a:rPr lang="es-ES" sz="1050" b="1" dirty="0">
                <a:solidFill>
                  <a:srgbClr val="0070C0"/>
                </a:solidFill>
              </a:rPr>
              <a:t>TRAIN DATA</a:t>
            </a:r>
            <a:endParaRPr lang="en-US" sz="1050" b="1" dirty="0">
              <a:solidFill>
                <a:srgbClr val="0070C0"/>
              </a:solidFill>
            </a:endParaRPr>
          </a:p>
        </p:txBody>
      </p:sp>
      <p:sp>
        <p:nvSpPr>
          <p:cNvPr id="41" name="Rectángulo 40"/>
          <p:cNvSpPr/>
          <p:nvPr/>
        </p:nvSpPr>
        <p:spPr>
          <a:xfrm>
            <a:off x="4419270" y="3714759"/>
            <a:ext cx="1087422" cy="261610"/>
          </a:xfrm>
          <a:prstGeom prst="rect">
            <a:avLst/>
          </a:prstGeom>
        </p:spPr>
        <p:txBody>
          <a:bodyPr wrap="square">
            <a:spAutoFit/>
          </a:bodyPr>
          <a:lstStyle/>
          <a:p>
            <a:pPr algn="ctr"/>
            <a:r>
              <a:rPr lang="es-ES" sz="1050" b="1" dirty="0">
                <a:solidFill>
                  <a:srgbClr val="0070C0"/>
                </a:solidFill>
              </a:rPr>
              <a:t>TEST DATA</a:t>
            </a:r>
            <a:endParaRPr lang="en-US" sz="1050" b="1" dirty="0">
              <a:solidFill>
                <a:srgbClr val="0070C0"/>
              </a:solidFill>
            </a:endParaRPr>
          </a:p>
        </p:txBody>
      </p:sp>
      <p:sp>
        <p:nvSpPr>
          <p:cNvPr id="42" name="Rectángulo redondeado 41"/>
          <p:cNvSpPr/>
          <p:nvPr/>
        </p:nvSpPr>
        <p:spPr>
          <a:xfrm>
            <a:off x="1628803" y="2171684"/>
            <a:ext cx="1223793" cy="3670169"/>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ángulo redondeado 42"/>
          <p:cNvSpPr/>
          <p:nvPr/>
        </p:nvSpPr>
        <p:spPr>
          <a:xfrm>
            <a:off x="5704755" y="2164492"/>
            <a:ext cx="1191355" cy="1653117"/>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ángulo redondeado 43"/>
          <p:cNvSpPr/>
          <p:nvPr/>
        </p:nvSpPr>
        <p:spPr>
          <a:xfrm>
            <a:off x="7007389" y="2164493"/>
            <a:ext cx="1272740" cy="1653117"/>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ángulo redondeado 44"/>
          <p:cNvSpPr/>
          <p:nvPr/>
        </p:nvSpPr>
        <p:spPr>
          <a:xfrm>
            <a:off x="7012872" y="4083062"/>
            <a:ext cx="1191355" cy="1480055"/>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ángulo redondeado 45"/>
          <p:cNvSpPr/>
          <p:nvPr/>
        </p:nvSpPr>
        <p:spPr>
          <a:xfrm>
            <a:off x="4378400" y="2174595"/>
            <a:ext cx="1191355" cy="2762126"/>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ángulo redondeado 46"/>
          <p:cNvSpPr/>
          <p:nvPr/>
        </p:nvSpPr>
        <p:spPr>
          <a:xfrm>
            <a:off x="3025923" y="2188009"/>
            <a:ext cx="1191355" cy="4639962"/>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ángulo redondeado 47"/>
          <p:cNvSpPr/>
          <p:nvPr/>
        </p:nvSpPr>
        <p:spPr>
          <a:xfrm>
            <a:off x="308418" y="2188009"/>
            <a:ext cx="1191355" cy="1629600"/>
          </a:xfrm>
          <a:prstGeom prst="roundRect">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Conector recto de flecha 48"/>
          <p:cNvCxnSpPr/>
          <p:nvPr/>
        </p:nvCxnSpPr>
        <p:spPr>
          <a:xfrm>
            <a:off x="1314416" y="3175765"/>
            <a:ext cx="480517"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recto de flecha 49"/>
          <p:cNvCxnSpPr/>
          <p:nvPr/>
        </p:nvCxnSpPr>
        <p:spPr>
          <a:xfrm>
            <a:off x="2582129" y="3175765"/>
            <a:ext cx="64075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ector recto de flecha 50"/>
          <p:cNvCxnSpPr/>
          <p:nvPr/>
        </p:nvCxnSpPr>
        <p:spPr>
          <a:xfrm>
            <a:off x="4052535" y="3193415"/>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p:cNvCxnSpPr/>
          <p:nvPr/>
        </p:nvCxnSpPr>
        <p:spPr>
          <a:xfrm>
            <a:off x="5365109" y="3199864"/>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p:nvPr/>
        </p:nvCxnSpPr>
        <p:spPr>
          <a:xfrm>
            <a:off x="6691424" y="3199864"/>
            <a:ext cx="493712"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a:stCxn id="9" idx="6"/>
          </p:cNvCxnSpPr>
          <p:nvPr/>
        </p:nvCxnSpPr>
        <p:spPr>
          <a:xfrm>
            <a:off x="5356281" y="4440152"/>
            <a:ext cx="1618338" cy="0"/>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a:off x="7622089" y="3607669"/>
            <a:ext cx="0" cy="458438"/>
          </a:xfrm>
          <a:prstGeom prst="straightConnector1">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angular 55"/>
          <p:cNvCxnSpPr/>
          <p:nvPr/>
        </p:nvCxnSpPr>
        <p:spPr>
          <a:xfrm rot="16200000" flipH="1" flipV="1">
            <a:off x="4949258" y="809944"/>
            <a:ext cx="23517" cy="2678832"/>
          </a:xfrm>
          <a:prstGeom prst="bentConnector3">
            <a:avLst>
              <a:gd name="adj1" fmla="val -972063"/>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angular 56"/>
          <p:cNvCxnSpPr>
            <a:stCxn id="45" idx="2"/>
          </p:cNvCxnSpPr>
          <p:nvPr/>
        </p:nvCxnSpPr>
        <p:spPr>
          <a:xfrm rot="5400000">
            <a:off x="5848985" y="3944140"/>
            <a:ext cx="140589" cy="3378542"/>
          </a:xfrm>
          <a:prstGeom prst="bentConnector2">
            <a:avLst/>
          </a:prstGeom>
          <a:ln w="571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58" name="CuadroTexto 57"/>
          <p:cNvSpPr txBox="1"/>
          <p:nvPr/>
        </p:nvSpPr>
        <p:spPr>
          <a:xfrm>
            <a:off x="4342676" y="5751697"/>
            <a:ext cx="3991478" cy="261610"/>
          </a:xfrm>
          <a:prstGeom prst="rect">
            <a:avLst/>
          </a:prstGeom>
          <a:noFill/>
        </p:spPr>
        <p:txBody>
          <a:bodyPr wrap="square" rtlCol="0">
            <a:spAutoFit/>
          </a:bodyPr>
          <a:lstStyle/>
          <a:p>
            <a:r>
              <a:rPr lang="es-ES" sz="1100" i="1" dirty="0"/>
              <a:t>Si los resultados no son los esperados, se comienza de nuevo</a:t>
            </a:r>
            <a:endParaRPr lang="en-US" sz="1100" i="1" dirty="0"/>
          </a:p>
        </p:txBody>
      </p:sp>
      <p:sp>
        <p:nvSpPr>
          <p:cNvPr id="59" name="Rectángulo 58"/>
          <p:cNvSpPr/>
          <p:nvPr/>
        </p:nvSpPr>
        <p:spPr>
          <a:xfrm>
            <a:off x="4388262" y="1689510"/>
            <a:ext cx="950901" cy="246221"/>
          </a:xfrm>
          <a:prstGeom prst="rect">
            <a:avLst/>
          </a:prstGeom>
        </p:spPr>
        <p:txBody>
          <a:bodyPr wrap="none">
            <a:spAutoFit/>
          </a:bodyPr>
          <a:lstStyle/>
          <a:p>
            <a:r>
              <a:rPr lang="en-US" sz="1000" i="1" dirty="0" err="1">
                <a:latin typeface="medium-content-serif-font"/>
              </a:rPr>
              <a:t>Fase</a:t>
            </a:r>
            <a:r>
              <a:rPr lang="en-US" sz="1000" i="1" dirty="0">
                <a:latin typeface="medium-content-serif-font"/>
              </a:rPr>
              <a:t> </a:t>
            </a:r>
            <a:r>
              <a:rPr lang="en-US" sz="1000" i="1" dirty="0" err="1">
                <a:latin typeface="medium-content-serif-font"/>
              </a:rPr>
              <a:t>iterativa</a:t>
            </a:r>
            <a:endParaRPr lang="en-US" sz="1000" dirty="0"/>
          </a:p>
        </p:txBody>
      </p:sp>
      <p:sp>
        <p:nvSpPr>
          <p:cNvPr id="62" name="Título 1"/>
          <p:cNvSpPr txBox="1">
            <a:spLocks/>
          </p:cNvSpPr>
          <p:nvPr/>
        </p:nvSpPr>
        <p:spPr>
          <a:xfrm>
            <a:off x="1080252" y="1238796"/>
            <a:ext cx="501505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Recordatorio antes de la práctica</a:t>
            </a:r>
          </a:p>
        </p:txBody>
      </p:sp>
      <p:sp>
        <p:nvSpPr>
          <p:cNvPr id="63" name="Elipse 62">
            <a:extLst>
              <a:ext uri="{FF2B5EF4-FFF2-40B4-BE49-F238E27FC236}">
                <a16:creationId xmlns:a16="http://schemas.microsoft.com/office/drawing/2014/main" id="{1D0A02D5-6FFB-4F8C-98B8-D0EA00DB75ED}"/>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5" name="Conector recto 64">
            <a:extLst>
              <a:ext uri="{FF2B5EF4-FFF2-40B4-BE49-F238E27FC236}">
                <a16:creationId xmlns:a16="http://schemas.microsoft.com/office/drawing/2014/main" id="{0AD0E46B-B808-4FEC-89A3-4FB5D251B28A}"/>
              </a:ext>
            </a:extLst>
          </p:cNvPr>
          <p:cNvCxnSpPr/>
          <p:nvPr/>
        </p:nvCxnSpPr>
        <p:spPr>
          <a:xfrm flipV="1">
            <a:off x="-37" y="1635037"/>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pic>
        <p:nvPicPr>
          <p:cNvPr id="64" name="Imagen 6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0416" y="1386338"/>
            <a:ext cx="363725" cy="363725"/>
          </a:xfrm>
          <a:prstGeom prst="rect">
            <a:avLst/>
          </a:prstGeom>
        </p:spPr>
      </p:pic>
    </p:spTree>
    <p:extLst>
      <p:ext uri="{BB962C8B-B14F-4D97-AF65-F5344CB8AC3E}">
        <p14:creationId xmlns:p14="http://schemas.microsoft.com/office/powerpoint/2010/main" val="32646960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3FD1FE4-029E-E05E-1DD9-795DB33F4B6F}"/>
              </a:ext>
            </a:extLst>
          </p:cNvPr>
          <p:cNvSpPr>
            <a:spLocks noGrp="1"/>
          </p:cNvSpPr>
          <p:nvPr>
            <p:ph type="title"/>
          </p:nvPr>
        </p:nvSpPr>
        <p:spPr/>
        <p:txBody>
          <a:bodyPr>
            <a:normAutofit fontScale="90000"/>
          </a:bodyPr>
          <a:lstStyle/>
          <a:p>
            <a:r>
              <a:rPr lang="es-MX" dirty="0"/>
              <a:t>Ejercicio 2: Detección de cáncer de mama</a:t>
            </a:r>
            <a:endParaRPr lang="es-ES" dirty="0"/>
          </a:p>
        </p:txBody>
      </p:sp>
      <p:sp>
        <p:nvSpPr>
          <p:cNvPr id="3" name="Marcador de contenido 2">
            <a:extLst>
              <a:ext uri="{FF2B5EF4-FFF2-40B4-BE49-F238E27FC236}">
                <a16:creationId xmlns:a16="http://schemas.microsoft.com/office/drawing/2014/main" id="{E7039B65-F12D-8DFC-26D2-D8F86CC9900B}"/>
              </a:ext>
            </a:extLst>
          </p:cNvPr>
          <p:cNvSpPr>
            <a:spLocks noGrp="1"/>
          </p:cNvSpPr>
          <p:nvPr>
            <p:ph idx="1"/>
          </p:nvPr>
        </p:nvSpPr>
        <p:spPr>
          <a:xfrm>
            <a:off x="488540" y="2005017"/>
            <a:ext cx="7886700" cy="4351338"/>
          </a:xfrm>
        </p:spPr>
        <p:txBody>
          <a:bodyPr/>
          <a:lstStyle/>
          <a:p>
            <a:pPr algn="just"/>
            <a:r>
              <a:rPr lang="es-MX" sz="2000" b="1" dirty="0"/>
              <a:t>Dataset: </a:t>
            </a:r>
            <a:r>
              <a:rPr lang="es-ES" sz="2000" b="0" i="0" dirty="0">
                <a:solidFill>
                  <a:srgbClr val="212529"/>
                </a:solidFill>
                <a:effectLst/>
                <a:latin typeface="-apple-system"/>
              </a:rPr>
              <a:t>Las características se calculan a partir de una imagen digitalizada de una aspiración con aguja fina (FNA) de una masa mamaria. Describen características de los núcleos celulares presentes en la imagen.</a:t>
            </a:r>
            <a:endParaRPr lang="es-MX" sz="2000" dirty="0"/>
          </a:p>
          <a:p>
            <a:endParaRPr lang="es-MX" dirty="0"/>
          </a:p>
          <a:p>
            <a:endParaRPr lang="es-MX" dirty="0"/>
          </a:p>
        </p:txBody>
      </p:sp>
      <p:sp>
        <p:nvSpPr>
          <p:cNvPr id="4" name="Marcador de número de diapositiva 3">
            <a:extLst>
              <a:ext uri="{FF2B5EF4-FFF2-40B4-BE49-F238E27FC236}">
                <a16:creationId xmlns:a16="http://schemas.microsoft.com/office/drawing/2014/main" id="{152F322D-F684-35B1-109D-29D9D36FDB7C}"/>
              </a:ext>
            </a:extLst>
          </p:cNvPr>
          <p:cNvSpPr>
            <a:spLocks noGrp="1"/>
          </p:cNvSpPr>
          <p:nvPr>
            <p:ph type="sldNum" sz="quarter" idx="12"/>
          </p:nvPr>
        </p:nvSpPr>
        <p:spPr/>
        <p:txBody>
          <a:bodyPr/>
          <a:lstStyle/>
          <a:p>
            <a:fld id="{F72B40EF-D53A-41AA-87B6-B9F74BA43E09}" type="slidenum">
              <a:rPr lang="es-ES" smtClean="0"/>
              <a:t>46</a:t>
            </a:fld>
            <a:endParaRPr lang="es-ES"/>
          </a:p>
        </p:txBody>
      </p:sp>
      <p:pic>
        <p:nvPicPr>
          <p:cNvPr id="6" name="Imagen 5">
            <a:extLst>
              <a:ext uri="{FF2B5EF4-FFF2-40B4-BE49-F238E27FC236}">
                <a16:creationId xmlns:a16="http://schemas.microsoft.com/office/drawing/2014/main" id="{5E5858ED-0007-C280-4C2A-A96BE2749F36}"/>
              </a:ext>
            </a:extLst>
          </p:cNvPr>
          <p:cNvPicPr>
            <a:picLocks noChangeAspect="1"/>
          </p:cNvPicPr>
          <p:nvPr/>
        </p:nvPicPr>
        <p:blipFill>
          <a:blip r:embed="rId2"/>
          <a:stretch>
            <a:fillRect/>
          </a:stretch>
        </p:blipFill>
        <p:spPr>
          <a:xfrm>
            <a:off x="2172851" y="3661282"/>
            <a:ext cx="1655508" cy="2926440"/>
          </a:xfrm>
          <a:prstGeom prst="rect">
            <a:avLst/>
          </a:prstGeom>
        </p:spPr>
      </p:pic>
      <p:sp>
        <p:nvSpPr>
          <p:cNvPr id="7" name="CuadroTexto 6">
            <a:extLst>
              <a:ext uri="{FF2B5EF4-FFF2-40B4-BE49-F238E27FC236}">
                <a16:creationId xmlns:a16="http://schemas.microsoft.com/office/drawing/2014/main" id="{47C061FD-1B1E-8000-6099-CDECB047F5DF}"/>
              </a:ext>
            </a:extLst>
          </p:cNvPr>
          <p:cNvSpPr txBox="1"/>
          <p:nvPr/>
        </p:nvSpPr>
        <p:spPr>
          <a:xfrm>
            <a:off x="4802442" y="3642852"/>
            <a:ext cx="3495367" cy="1477328"/>
          </a:xfrm>
          <a:prstGeom prst="rect">
            <a:avLst/>
          </a:prstGeom>
          <a:noFill/>
        </p:spPr>
        <p:txBody>
          <a:bodyPr wrap="square" rtlCol="0">
            <a:spAutoFit/>
          </a:bodyPr>
          <a:lstStyle/>
          <a:p>
            <a:pPr marL="285750" indent="-285750">
              <a:buFont typeface="Arial" panose="020B0604020202020204" pitchFamily="34" charset="0"/>
              <a:buChar char="•"/>
            </a:pPr>
            <a:r>
              <a:rPr lang="es-MX" dirty="0"/>
              <a:t>N. Datos: 569 Datos</a:t>
            </a:r>
          </a:p>
          <a:p>
            <a:pPr marL="285750" indent="-285750">
              <a:buFont typeface="Arial" panose="020B0604020202020204" pitchFamily="34" charset="0"/>
              <a:buChar char="•"/>
            </a:pPr>
            <a:r>
              <a:rPr lang="es-MX" dirty="0"/>
              <a:t>N. Atributos: 30 atributos</a:t>
            </a:r>
          </a:p>
          <a:p>
            <a:pPr marL="285750" indent="-285750">
              <a:buFont typeface="Arial" panose="020B0604020202020204" pitchFamily="34" charset="0"/>
              <a:buChar char="•"/>
            </a:pPr>
            <a:r>
              <a:rPr lang="es-MX" dirty="0"/>
              <a:t>Clase:</a:t>
            </a:r>
          </a:p>
          <a:p>
            <a:pPr lvl="1"/>
            <a:r>
              <a:rPr lang="es-MX" dirty="0"/>
              <a:t>	1. Maligno</a:t>
            </a:r>
          </a:p>
          <a:p>
            <a:pPr lvl="1"/>
            <a:r>
              <a:rPr lang="es-MX" dirty="0"/>
              <a:t>	2. Benigno</a:t>
            </a:r>
            <a:endParaRPr lang="es-ES" dirty="0"/>
          </a:p>
        </p:txBody>
      </p:sp>
      <p:sp>
        <p:nvSpPr>
          <p:cNvPr id="9" name="CuadroTexto 8">
            <a:extLst>
              <a:ext uri="{FF2B5EF4-FFF2-40B4-BE49-F238E27FC236}">
                <a16:creationId xmlns:a16="http://schemas.microsoft.com/office/drawing/2014/main" id="{2128498F-E59A-D8D3-FB0D-16479B55FB8D}"/>
              </a:ext>
            </a:extLst>
          </p:cNvPr>
          <p:cNvSpPr txBox="1"/>
          <p:nvPr/>
        </p:nvSpPr>
        <p:spPr>
          <a:xfrm>
            <a:off x="4166420" y="5865659"/>
            <a:ext cx="4583060" cy="461665"/>
          </a:xfrm>
          <a:prstGeom prst="rect">
            <a:avLst/>
          </a:prstGeom>
          <a:noFill/>
        </p:spPr>
        <p:txBody>
          <a:bodyPr wrap="square">
            <a:spAutoFit/>
          </a:bodyPr>
          <a:lstStyle/>
          <a:p>
            <a:pPr algn="l">
              <a:buFont typeface="Arial" panose="020B0604020202020204" pitchFamily="34" charset="0"/>
              <a:buChar char="•"/>
            </a:pPr>
            <a:r>
              <a:rPr lang="es-ES" sz="800" b="0" i="0" dirty="0">
                <a:solidFill>
                  <a:srgbClr val="212529"/>
                </a:solidFill>
                <a:effectLst/>
                <a:latin typeface="-apple-system"/>
              </a:rPr>
              <a:t>WN Street, WH </a:t>
            </a:r>
            <a:r>
              <a:rPr lang="es-ES" sz="800" b="0" i="0" dirty="0" err="1">
                <a:solidFill>
                  <a:srgbClr val="212529"/>
                </a:solidFill>
                <a:effectLst/>
                <a:latin typeface="-apple-system"/>
              </a:rPr>
              <a:t>Wolberg</a:t>
            </a:r>
            <a:r>
              <a:rPr lang="es-ES" sz="800" b="0" i="0" dirty="0">
                <a:solidFill>
                  <a:srgbClr val="212529"/>
                </a:solidFill>
                <a:effectLst/>
                <a:latin typeface="-apple-system"/>
              </a:rPr>
              <a:t> y OL </a:t>
            </a:r>
            <a:r>
              <a:rPr lang="es-ES" sz="800" b="0" i="0" dirty="0" err="1">
                <a:solidFill>
                  <a:srgbClr val="212529"/>
                </a:solidFill>
                <a:effectLst/>
                <a:latin typeface="-apple-system"/>
              </a:rPr>
              <a:t>Mangasarian</a:t>
            </a:r>
            <a:r>
              <a:rPr lang="es-ES" sz="800" b="0" i="0" dirty="0">
                <a:solidFill>
                  <a:srgbClr val="212529"/>
                </a:solidFill>
                <a:effectLst/>
                <a:latin typeface="-apple-system"/>
              </a:rPr>
              <a:t>. Extracción de características nucleares para el diagnóstico de tumores de mama. IS&amp;T/SPIE 1993 Simposio internacional sobre imágenes electrónicas: ciencia y tecnología, volumen 1905, páginas 861-870, San José, CA, 1993.</a:t>
            </a:r>
          </a:p>
        </p:txBody>
      </p:sp>
      <p:sp>
        <p:nvSpPr>
          <p:cNvPr id="10" name="CuadroTexto 9">
            <a:extLst>
              <a:ext uri="{FF2B5EF4-FFF2-40B4-BE49-F238E27FC236}">
                <a16:creationId xmlns:a16="http://schemas.microsoft.com/office/drawing/2014/main" id="{F548C702-DC83-B59A-51E5-4AC95401B20A}"/>
              </a:ext>
            </a:extLst>
          </p:cNvPr>
          <p:cNvSpPr txBox="1"/>
          <p:nvPr/>
        </p:nvSpPr>
        <p:spPr>
          <a:xfrm>
            <a:off x="1374595" y="3273520"/>
            <a:ext cx="3252019" cy="369332"/>
          </a:xfrm>
          <a:prstGeom prst="rect">
            <a:avLst/>
          </a:prstGeom>
          <a:noFill/>
        </p:spPr>
        <p:txBody>
          <a:bodyPr wrap="square" rtlCol="0">
            <a:spAutoFit/>
          </a:bodyPr>
          <a:lstStyle/>
          <a:p>
            <a:pPr algn="ctr"/>
            <a:r>
              <a:rPr lang="es-MX" b="1" dirty="0"/>
              <a:t>Atributos 30</a:t>
            </a:r>
            <a:endParaRPr lang="es-ES" b="1" dirty="0"/>
          </a:p>
        </p:txBody>
      </p:sp>
      <p:pic>
        <p:nvPicPr>
          <p:cNvPr id="2050" name="Picture 2" descr="PDF) Nuclear Feature Extraction For Breast Tumor Diagnosis">
            <a:extLst>
              <a:ext uri="{FF2B5EF4-FFF2-40B4-BE49-F238E27FC236}">
                <a16:creationId xmlns:a16="http://schemas.microsoft.com/office/drawing/2014/main" id="{5EF90CF4-439A-7307-1A4C-D4852F2FE1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82" y="4535426"/>
            <a:ext cx="1300618" cy="1300618"/>
          </a:xfrm>
          <a:prstGeom prst="rect">
            <a:avLst/>
          </a:prstGeom>
          <a:noFill/>
          <a:extLst>
            <a:ext uri="{909E8E84-426E-40DD-AFC4-6F175D3DCCD1}">
              <a14:hiddenFill xmlns:a14="http://schemas.microsoft.com/office/drawing/2010/main">
                <a:solidFill>
                  <a:srgbClr val="FFFFFF"/>
                </a:solidFill>
              </a14:hiddenFill>
            </a:ext>
          </a:extLst>
        </p:spPr>
      </p:pic>
      <p:sp>
        <p:nvSpPr>
          <p:cNvPr id="11" name="Flecha: a la derecha 10">
            <a:extLst>
              <a:ext uri="{FF2B5EF4-FFF2-40B4-BE49-F238E27FC236}">
                <a16:creationId xmlns:a16="http://schemas.microsoft.com/office/drawing/2014/main" id="{337B6BCB-BBC3-FEE5-7E81-325F7D91DE74}"/>
              </a:ext>
            </a:extLst>
          </p:cNvPr>
          <p:cNvSpPr/>
          <p:nvPr/>
        </p:nvSpPr>
        <p:spPr>
          <a:xfrm>
            <a:off x="1602273" y="4960390"/>
            <a:ext cx="447289" cy="3195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Abrir llave 11">
            <a:extLst>
              <a:ext uri="{FF2B5EF4-FFF2-40B4-BE49-F238E27FC236}">
                <a16:creationId xmlns:a16="http://schemas.microsoft.com/office/drawing/2014/main" id="{92F8CCA3-16BA-F579-AD9F-1E8519B5CCFF}"/>
              </a:ext>
            </a:extLst>
          </p:cNvPr>
          <p:cNvSpPr/>
          <p:nvPr/>
        </p:nvSpPr>
        <p:spPr>
          <a:xfrm>
            <a:off x="5490318" y="4535426"/>
            <a:ext cx="213389" cy="58475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787801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47</a:t>
            </a:fld>
            <a:endParaRPr lang="es-ES"/>
          </a:p>
        </p:txBody>
      </p:sp>
      <p:sp>
        <p:nvSpPr>
          <p:cNvPr id="11" name="CuadroTexto 10"/>
          <p:cNvSpPr txBox="1"/>
          <p:nvPr/>
        </p:nvSpPr>
        <p:spPr>
          <a:xfrm>
            <a:off x="1066807" y="2260119"/>
            <a:ext cx="39624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Librerías</a:t>
            </a:r>
            <a:r>
              <a:rPr lang="en-US" dirty="0"/>
              <a:t> para machine learning</a:t>
            </a:r>
          </a:p>
        </p:txBody>
      </p:sp>
      <p:sp>
        <p:nvSpPr>
          <p:cNvPr id="13" name="CuadroTexto 12"/>
          <p:cNvSpPr txBox="1"/>
          <p:nvPr/>
        </p:nvSpPr>
        <p:spPr>
          <a:xfrm>
            <a:off x="1066807" y="4420963"/>
            <a:ext cx="3962400" cy="369332"/>
          </a:xfrm>
          <a:prstGeom prst="rect">
            <a:avLst/>
          </a:prstGeom>
          <a:noFill/>
        </p:spPr>
        <p:txBody>
          <a:bodyPr wrap="square" rtlCol="0">
            <a:spAutoFit/>
          </a:bodyPr>
          <a:lstStyle/>
          <a:p>
            <a:pPr marL="285750" indent="-285750">
              <a:buFont typeface="Arial" panose="020B0604020202020204" pitchFamily="34" charset="0"/>
              <a:buChar char="•"/>
            </a:pPr>
            <a:r>
              <a:rPr lang="en-US" dirty="0" err="1"/>
              <a:t>Librerías</a:t>
            </a:r>
            <a:r>
              <a:rPr lang="en-US" dirty="0"/>
              <a:t> para deep learning</a:t>
            </a:r>
          </a:p>
        </p:txBody>
      </p:sp>
      <p:pic>
        <p:nvPicPr>
          <p:cNvPr id="1030" name="Picture 6" descr="Scikit learn logo small.sv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94165" y="2902658"/>
            <a:ext cx="1953842" cy="105268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eras - Wikipedia, la enciclopedia libr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47607" y="5076661"/>
            <a:ext cx="924677" cy="92467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ensorFlow - Wikipedia, la enciclopedia libr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00508" y="5085849"/>
            <a:ext cx="1098587" cy="91548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elcome to PyTorch Tutorials — PyTorch Tutorials 1.5.1 documentation"/>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33939" b="39152"/>
          <a:stretch/>
        </p:blipFill>
        <p:spPr bwMode="auto">
          <a:xfrm>
            <a:off x="4036580" y="5273993"/>
            <a:ext cx="2421370" cy="651569"/>
          </a:xfrm>
          <a:prstGeom prst="rect">
            <a:avLst/>
          </a:prstGeom>
          <a:noFill/>
          <a:extLst>
            <a:ext uri="{909E8E84-426E-40DD-AFC4-6F175D3DCCD1}">
              <a14:hiddenFill xmlns:a14="http://schemas.microsoft.com/office/drawing/2010/main">
                <a:solidFill>
                  <a:srgbClr val="FFFFFF"/>
                </a:solidFill>
              </a14:hiddenFill>
            </a:ext>
          </a:extLst>
        </p:spPr>
      </p:pic>
      <p:sp>
        <p:nvSpPr>
          <p:cNvPr id="22" name="CuadroTexto 21"/>
          <p:cNvSpPr txBox="1"/>
          <p:nvPr/>
        </p:nvSpPr>
        <p:spPr>
          <a:xfrm>
            <a:off x="1257425" y="6018162"/>
            <a:ext cx="1629717" cy="369332"/>
          </a:xfrm>
          <a:prstGeom prst="rect">
            <a:avLst/>
          </a:prstGeom>
          <a:noFill/>
        </p:spPr>
        <p:txBody>
          <a:bodyPr wrap="square" rtlCol="0">
            <a:spAutoFit/>
          </a:bodyPr>
          <a:lstStyle/>
          <a:p>
            <a:r>
              <a:rPr lang="en-US" dirty="0" err="1"/>
              <a:t>Keras</a:t>
            </a:r>
            <a:endParaRPr lang="en-US" dirty="0"/>
          </a:p>
        </p:txBody>
      </p:sp>
      <p:sp>
        <p:nvSpPr>
          <p:cNvPr id="25" name="CuadroTexto 24"/>
          <p:cNvSpPr txBox="1"/>
          <p:nvPr/>
        </p:nvSpPr>
        <p:spPr>
          <a:xfrm>
            <a:off x="4424123" y="2832710"/>
            <a:ext cx="4937025" cy="1754326"/>
          </a:xfrm>
          <a:prstGeom prst="rect">
            <a:avLst/>
          </a:prstGeom>
          <a:noFill/>
        </p:spPr>
        <p:txBody>
          <a:bodyPr wrap="square" rtlCol="0">
            <a:spAutoFit/>
          </a:bodyPr>
          <a:lstStyle/>
          <a:p>
            <a:pPr marL="285750" indent="-285750">
              <a:buFont typeface="Arial" panose="020B0604020202020204" pitchFamily="34" charset="0"/>
              <a:buChar char="•"/>
            </a:pPr>
            <a:r>
              <a:rPr lang="en-US" dirty="0" err="1"/>
              <a:t>Fácil</a:t>
            </a:r>
            <a:r>
              <a:rPr lang="en-US" dirty="0"/>
              <a:t> de </a:t>
            </a:r>
            <a:r>
              <a:rPr lang="en-US" dirty="0" err="1"/>
              <a:t>utilizar</a:t>
            </a:r>
            <a:r>
              <a:rPr lang="en-US" dirty="0"/>
              <a:t> (</a:t>
            </a:r>
            <a:r>
              <a:rPr lang="en-US" dirty="0" err="1"/>
              <a:t>intuitivo</a:t>
            </a:r>
            <a:r>
              <a:rPr lang="en-US" dirty="0"/>
              <a:t>)</a:t>
            </a:r>
          </a:p>
          <a:p>
            <a:pPr marL="285750" indent="-285750">
              <a:buFont typeface="Arial" panose="020B0604020202020204" pitchFamily="34" charset="0"/>
              <a:buChar char="•"/>
            </a:pPr>
            <a:r>
              <a:rPr lang="en-US" dirty="0" err="1"/>
              <a:t>Contiene</a:t>
            </a:r>
            <a:r>
              <a:rPr lang="en-US" dirty="0"/>
              <a:t> </a:t>
            </a:r>
            <a:r>
              <a:rPr lang="en-US" dirty="0" err="1"/>
              <a:t>una</a:t>
            </a:r>
            <a:r>
              <a:rPr lang="en-US" dirty="0"/>
              <a:t> </a:t>
            </a:r>
            <a:r>
              <a:rPr lang="en-US" dirty="0" err="1"/>
              <a:t>amplia</a:t>
            </a:r>
            <a:r>
              <a:rPr lang="en-US" dirty="0"/>
              <a:t> </a:t>
            </a:r>
            <a:r>
              <a:rPr lang="en-US" dirty="0" err="1"/>
              <a:t>variedad</a:t>
            </a:r>
            <a:r>
              <a:rPr lang="en-US" dirty="0"/>
              <a:t> de </a:t>
            </a:r>
            <a:r>
              <a:rPr lang="en-US" dirty="0" err="1"/>
              <a:t>modelos</a:t>
            </a:r>
            <a:r>
              <a:rPr lang="en-US" dirty="0"/>
              <a:t> de </a:t>
            </a:r>
            <a:r>
              <a:rPr lang="en-US" dirty="0" err="1"/>
              <a:t>clasificación</a:t>
            </a:r>
            <a:r>
              <a:rPr lang="en-US" dirty="0"/>
              <a:t>, regression, clustering y dimensional reduction.</a:t>
            </a:r>
          </a:p>
          <a:p>
            <a:pPr marL="285750" indent="-285750">
              <a:buFont typeface="Arial" panose="020B0604020202020204" pitchFamily="34" charset="0"/>
              <a:buChar char="•"/>
            </a:pPr>
            <a:endParaRPr lang="en-US" dirty="0"/>
          </a:p>
          <a:p>
            <a:endParaRPr lang="en-US" dirty="0"/>
          </a:p>
        </p:txBody>
      </p:sp>
      <p:sp>
        <p:nvSpPr>
          <p:cNvPr id="17" name="Elipse 16">
            <a:extLst>
              <a:ext uri="{FF2B5EF4-FFF2-40B4-BE49-F238E27FC236}">
                <a16:creationId xmlns:a16="http://schemas.microsoft.com/office/drawing/2014/main" id="{294DCED7-5D58-4DAD-B407-110950CED1E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ítulo 1">
            <a:extLst>
              <a:ext uri="{FF2B5EF4-FFF2-40B4-BE49-F238E27FC236}">
                <a16:creationId xmlns:a16="http://schemas.microsoft.com/office/drawing/2014/main" id="{748523A6-480C-4BDF-AB3F-A824CA6794D0}"/>
              </a:ext>
            </a:extLst>
          </p:cNvPr>
          <p:cNvSpPr>
            <a:spLocks noGrp="1"/>
          </p:cNvSpPr>
          <p:nvPr>
            <p:ph type="title"/>
          </p:nvPr>
        </p:nvSpPr>
        <p:spPr>
          <a:xfrm>
            <a:off x="1082768" y="1187992"/>
            <a:ext cx="7068512" cy="763455"/>
          </a:xfrm>
        </p:spPr>
        <p:txBody>
          <a:bodyPr>
            <a:normAutofit/>
          </a:bodyPr>
          <a:lstStyle/>
          <a:p>
            <a:pPr algn="l"/>
            <a:r>
              <a:rPr lang="es-ES" sz="2400" b="1" dirty="0"/>
              <a:t>Machine </a:t>
            </a:r>
            <a:r>
              <a:rPr lang="es-ES" sz="2400" b="1" dirty="0" err="1"/>
              <a:t>Learning</a:t>
            </a:r>
            <a:r>
              <a:rPr lang="es-ES" sz="2400" b="1" dirty="0"/>
              <a:t> y Deep </a:t>
            </a:r>
            <a:r>
              <a:rPr lang="es-ES" sz="2400" b="1" dirty="0" err="1"/>
              <a:t>Learning</a:t>
            </a:r>
            <a:r>
              <a:rPr lang="es-ES" sz="2400" b="1" dirty="0"/>
              <a:t> con Python</a:t>
            </a:r>
          </a:p>
        </p:txBody>
      </p:sp>
      <p:pic>
        <p:nvPicPr>
          <p:cNvPr id="19" name="Imagen 18">
            <a:extLst>
              <a:ext uri="{FF2B5EF4-FFF2-40B4-BE49-F238E27FC236}">
                <a16:creationId xmlns:a16="http://schemas.microsoft.com/office/drawing/2014/main" id="{22BCBAA6-1D76-45B6-99A7-FC0F2334DD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0" name="Conector recto 19">
            <a:extLst>
              <a:ext uri="{FF2B5EF4-FFF2-40B4-BE49-F238E27FC236}">
                <a16:creationId xmlns:a16="http://schemas.microsoft.com/office/drawing/2014/main" id="{15616277-A38D-4AFB-81ED-8181ECF7449D}"/>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 name="Rectángulo 1">
            <a:extLst>
              <a:ext uri="{FF2B5EF4-FFF2-40B4-BE49-F238E27FC236}">
                <a16:creationId xmlns:a16="http://schemas.microsoft.com/office/drawing/2014/main" id="{1DFBE8CA-8C5E-0B96-EF26-527AD6D537F6}"/>
              </a:ext>
            </a:extLst>
          </p:cNvPr>
          <p:cNvSpPr/>
          <p:nvPr/>
        </p:nvSpPr>
        <p:spPr>
          <a:xfrm>
            <a:off x="4617024" y="4051631"/>
            <a:ext cx="3092834" cy="369332"/>
          </a:xfrm>
          <a:prstGeom prst="rect">
            <a:avLst/>
          </a:prstGeom>
        </p:spPr>
        <p:txBody>
          <a:bodyPr wrap="none">
            <a:spAutoFit/>
          </a:bodyPr>
          <a:lstStyle/>
          <a:p>
            <a:r>
              <a:rPr lang="es-ES" dirty="0">
                <a:hlinkClick r:id="rId9"/>
              </a:rPr>
              <a:t>https://scikit-learn.org/stable/</a:t>
            </a:r>
            <a:endParaRPr lang="en-US" dirty="0"/>
          </a:p>
        </p:txBody>
      </p:sp>
    </p:spTree>
    <p:extLst>
      <p:ext uri="{BB962C8B-B14F-4D97-AF65-F5344CB8AC3E}">
        <p14:creationId xmlns:p14="http://schemas.microsoft.com/office/powerpoint/2010/main" val="166526616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CAFAB5F6-07B0-48E6-B463-FDD12E3ADC5D}"/>
              </a:ext>
            </a:extLst>
          </p:cNvPr>
          <p:cNvSpPr>
            <a:spLocks noGrp="1"/>
          </p:cNvSpPr>
          <p:nvPr>
            <p:ph type="sldNum" sz="quarter" idx="12"/>
          </p:nvPr>
        </p:nvSpPr>
        <p:spPr/>
        <p:txBody>
          <a:bodyPr/>
          <a:lstStyle/>
          <a:p>
            <a:fld id="{F72B40EF-D53A-41AA-87B6-B9F74BA43E09}" type="slidenum">
              <a:rPr lang="es-ES" smtClean="0"/>
              <a:t>48</a:t>
            </a:fld>
            <a:endParaRPr lang="es-ES"/>
          </a:p>
        </p:txBody>
      </p:sp>
      <p:sp>
        <p:nvSpPr>
          <p:cNvPr id="6" name="Google Shape;157;p31">
            <a:extLst>
              <a:ext uri="{FF2B5EF4-FFF2-40B4-BE49-F238E27FC236}">
                <a16:creationId xmlns:a16="http://schemas.microsoft.com/office/drawing/2014/main" id="{36C19461-A71A-4AF8-A963-4DD908A413A5}"/>
              </a:ext>
            </a:extLst>
          </p:cNvPr>
          <p:cNvSpPr txBox="1">
            <a:spLocks/>
          </p:cNvSpPr>
          <p:nvPr/>
        </p:nvSpPr>
        <p:spPr>
          <a:xfrm>
            <a:off x="628649" y="2237517"/>
            <a:ext cx="8039489" cy="4118838"/>
          </a:xfrm>
          <a:prstGeom prst="rect">
            <a:avLst/>
          </a:prstGeom>
          <a:noFill/>
          <a:ln>
            <a:noFill/>
          </a:ln>
        </p:spPr>
        <p:txBody>
          <a:bodyPr spcFirstLastPara="1" vert="horz" wrap="square" lIns="91425" tIns="45700" rIns="91425" bIns="45700" rtlCol="0" anchor="t" anchorCtr="0">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a:t>“Advanced Data Analytics for Power Systems” </a:t>
            </a:r>
            <a:r>
              <a:rPr lang="en-US" sz="2000"/>
              <a:t>- Ali Tajer, Samir M. Perlaza, H. Vincent Poor.</a:t>
            </a:r>
          </a:p>
          <a:p>
            <a:r>
              <a:rPr lang="en-US" sz="2000" b="1"/>
              <a:t>“Hands-on Machine Learning with Scikit-Learn, Keras, and TensorFlow: Concepts, Tools, and Techniques to Build Intelligent Systems”</a:t>
            </a:r>
            <a:r>
              <a:rPr lang="en-US" sz="2000"/>
              <a:t> Aurelien Geron</a:t>
            </a:r>
          </a:p>
          <a:p>
            <a:r>
              <a:rPr lang="en-US" sz="2000" b="1"/>
              <a:t>“Python Data Science Handbook: Tools and Techniques for Developers: Essential Tools for working with Data”</a:t>
            </a:r>
            <a:r>
              <a:rPr lang="en-US" sz="2000"/>
              <a:t>. Jake VanderPlas </a:t>
            </a:r>
            <a:endParaRPr lang="en-US" sz="2000" dirty="0"/>
          </a:p>
        </p:txBody>
      </p:sp>
      <p:sp>
        <p:nvSpPr>
          <p:cNvPr id="7" name="Elipse 6">
            <a:extLst>
              <a:ext uri="{FF2B5EF4-FFF2-40B4-BE49-F238E27FC236}">
                <a16:creationId xmlns:a16="http://schemas.microsoft.com/office/drawing/2014/main" id="{E389DDB6-16BC-4187-BD0B-92933A88D4FE}"/>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8" name="Imagen 7">
            <a:extLst>
              <a:ext uri="{FF2B5EF4-FFF2-40B4-BE49-F238E27FC236}">
                <a16:creationId xmlns:a16="http://schemas.microsoft.com/office/drawing/2014/main" id="{DEB274CA-13F0-4919-A28F-4EC53C7BAD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9" name="Conector recto 8">
            <a:extLst>
              <a:ext uri="{FF2B5EF4-FFF2-40B4-BE49-F238E27FC236}">
                <a16:creationId xmlns:a16="http://schemas.microsoft.com/office/drawing/2014/main" id="{6BE85415-233C-4C25-86F3-9BD9C13A539F}"/>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14" name="Título 1">
            <a:extLst>
              <a:ext uri="{FF2B5EF4-FFF2-40B4-BE49-F238E27FC236}">
                <a16:creationId xmlns:a16="http://schemas.microsoft.com/office/drawing/2014/main" id="{6949DE01-08C7-48EC-AC1C-13320B6A8D1A}"/>
              </a:ext>
            </a:extLst>
          </p:cNvPr>
          <p:cNvSpPr txBox="1">
            <a:spLocks/>
          </p:cNvSpPr>
          <p:nvPr/>
        </p:nvSpPr>
        <p:spPr>
          <a:xfrm>
            <a:off x="1080252" y="1238796"/>
            <a:ext cx="501505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Bibliografía</a:t>
            </a:r>
          </a:p>
        </p:txBody>
      </p:sp>
    </p:spTree>
    <p:extLst>
      <p:ext uri="{BB962C8B-B14F-4D97-AF65-F5344CB8AC3E}">
        <p14:creationId xmlns:p14="http://schemas.microsoft.com/office/powerpoint/2010/main" val="37137326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457950" y="6275849"/>
            <a:ext cx="2057400" cy="365125"/>
          </a:xfrm>
        </p:spPr>
        <p:txBody>
          <a:bodyPr/>
          <a:lstStyle/>
          <a:p>
            <a:fld id="{F72B40EF-D53A-41AA-87B6-B9F74BA43E09}" type="slidenum">
              <a:rPr lang="es-ES" smtClean="0"/>
              <a:t>49</a:t>
            </a:fld>
            <a:endParaRPr lang="es-ES"/>
          </a:p>
        </p:txBody>
      </p:sp>
      <p:sp>
        <p:nvSpPr>
          <p:cNvPr id="62" name="Título 1"/>
          <p:cNvSpPr txBox="1">
            <a:spLocks/>
          </p:cNvSpPr>
          <p:nvPr/>
        </p:nvSpPr>
        <p:spPr>
          <a:xfrm>
            <a:off x="1080252" y="1238796"/>
            <a:ext cx="5015055" cy="763455"/>
          </a:xfrm>
          <a:prstGeom prst="rect">
            <a:avLst/>
          </a:prstGeom>
        </p:spPr>
        <p:txBody>
          <a:bodyPr vert="horz" lIns="91440" tIns="45720" rIns="91440" bIns="45720" rtlCol="0" anchor="ctr">
            <a:normAutofit/>
          </a:bodyPr>
          <a:lstStyle>
            <a:lvl1pPr algn="ctr" defTabSz="914377" rtl="0" eaLnBrk="1" latinLnBrk="0" hangingPunct="1">
              <a:lnSpc>
                <a:spcPct val="90000"/>
              </a:lnSpc>
              <a:spcBef>
                <a:spcPct val="0"/>
              </a:spcBef>
              <a:buNone/>
              <a:defRPr sz="4000" kern="1200">
                <a:solidFill>
                  <a:schemeClr val="tx1"/>
                </a:solidFill>
                <a:latin typeface="+mj-lt"/>
                <a:ea typeface="+mj-ea"/>
                <a:cs typeface="+mj-cs"/>
              </a:defRPr>
            </a:lvl1pPr>
          </a:lstStyle>
          <a:p>
            <a:pPr algn="l"/>
            <a:r>
              <a:rPr lang="es-ES" sz="2400" b="1" dirty="0"/>
              <a:t>Más información</a:t>
            </a:r>
          </a:p>
        </p:txBody>
      </p:sp>
      <p:sp>
        <p:nvSpPr>
          <p:cNvPr id="2" name="CuadroTexto 1">
            <a:extLst>
              <a:ext uri="{FF2B5EF4-FFF2-40B4-BE49-F238E27FC236}">
                <a16:creationId xmlns:a16="http://schemas.microsoft.com/office/drawing/2014/main" id="{2C4564A9-C008-4F0E-A6A3-A079306B035D}"/>
              </a:ext>
            </a:extLst>
          </p:cNvPr>
          <p:cNvSpPr txBox="1"/>
          <p:nvPr/>
        </p:nvSpPr>
        <p:spPr>
          <a:xfrm>
            <a:off x="468993" y="2281782"/>
            <a:ext cx="6242019" cy="646331"/>
          </a:xfrm>
          <a:prstGeom prst="rect">
            <a:avLst/>
          </a:prstGeom>
          <a:noFill/>
        </p:spPr>
        <p:txBody>
          <a:bodyPr wrap="square" rtlCol="0">
            <a:spAutoFit/>
          </a:bodyPr>
          <a:lstStyle/>
          <a:p>
            <a:pPr marL="285750" indent="-285750">
              <a:buFont typeface="Arial" panose="020B0604020202020204" pitchFamily="34" charset="0"/>
              <a:buChar char="•"/>
            </a:pPr>
            <a:r>
              <a:rPr lang="es-ES" dirty="0"/>
              <a:t> </a:t>
            </a:r>
            <a:r>
              <a:rPr lang="es-ES" dirty="0" err="1">
                <a:hlinkClick r:id="rId3"/>
              </a:rPr>
              <a:t>Cheat-sheets</a:t>
            </a:r>
            <a:r>
              <a:rPr lang="es-ES" dirty="0">
                <a:hlinkClick r:id="rId3"/>
              </a:rPr>
              <a:t> de </a:t>
            </a:r>
            <a:r>
              <a:rPr lang="es-ES" dirty="0" err="1">
                <a:hlinkClick r:id="rId3"/>
              </a:rPr>
              <a:t>Scikit-learn</a:t>
            </a:r>
            <a:r>
              <a:rPr lang="es-ES" dirty="0">
                <a:hlinkClick r:id="rId3"/>
              </a:rPr>
              <a:t> Machine </a:t>
            </a:r>
            <a:r>
              <a:rPr lang="es-ES" dirty="0" err="1">
                <a:hlinkClick r:id="rId3"/>
              </a:rPr>
              <a:t>Learning</a:t>
            </a:r>
            <a:r>
              <a:rPr lang="es-ES" dirty="0">
                <a:hlinkClick r:id="rId3"/>
              </a:rPr>
              <a:t>, Pandas, </a:t>
            </a:r>
            <a:r>
              <a:rPr lang="es-ES" dirty="0" err="1">
                <a:hlinkClick r:id="rId3"/>
              </a:rPr>
              <a:t>Matplotlib</a:t>
            </a:r>
            <a:r>
              <a:rPr lang="es-ES" dirty="0">
                <a:hlinkClick r:id="rId3"/>
              </a:rPr>
              <a:t>…</a:t>
            </a:r>
          </a:p>
        </p:txBody>
      </p:sp>
      <p:pic>
        <p:nvPicPr>
          <p:cNvPr id="1030" name="Picture 6" descr="https://miro.medium.com/max/3520/1*H-YIVZVEkU0W-eQZTdKbcQ.png">
            <a:extLst>
              <a:ext uri="{FF2B5EF4-FFF2-40B4-BE49-F238E27FC236}">
                <a16:creationId xmlns:a16="http://schemas.microsoft.com/office/drawing/2014/main" id="{9A1CB8EF-22D5-4B90-A665-774B1DF659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57787" y="2993939"/>
            <a:ext cx="4667139" cy="2625265"/>
          </a:xfrm>
          <a:prstGeom prst="rect">
            <a:avLst/>
          </a:prstGeom>
          <a:noFill/>
          <a:extLst>
            <a:ext uri="{909E8E84-426E-40DD-AFC4-6F175D3DCCD1}">
              <a14:hiddenFill xmlns:a14="http://schemas.microsoft.com/office/drawing/2010/main">
                <a:solidFill>
                  <a:srgbClr val="FFFFFF"/>
                </a:solidFill>
              </a14:hiddenFill>
            </a:ext>
          </a:extLst>
        </p:spPr>
      </p:pic>
      <p:sp>
        <p:nvSpPr>
          <p:cNvPr id="3" name="Rectángulo 2">
            <a:extLst>
              <a:ext uri="{FF2B5EF4-FFF2-40B4-BE49-F238E27FC236}">
                <a16:creationId xmlns:a16="http://schemas.microsoft.com/office/drawing/2014/main" id="{5E45ABD4-A4E0-4687-A860-4F3ACD8D68F8}"/>
              </a:ext>
            </a:extLst>
          </p:cNvPr>
          <p:cNvSpPr/>
          <p:nvPr/>
        </p:nvSpPr>
        <p:spPr>
          <a:xfrm>
            <a:off x="468993" y="3059668"/>
            <a:ext cx="3788794" cy="369332"/>
          </a:xfrm>
          <a:prstGeom prst="rect">
            <a:avLst/>
          </a:prstGeom>
        </p:spPr>
        <p:txBody>
          <a:bodyPr wrap="none">
            <a:spAutoFit/>
          </a:bodyPr>
          <a:lstStyle/>
          <a:p>
            <a:pPr marL="285750" indent="-285750">
              <a:buFont typeface="Arial" panose="020B0604020202020204" pitchFamily="34" charset="0"/>
              <a:buChar char="•"/>
            </a:pPr>
            <a:r>
              <a:rPr lang="es-ES" dirty="0">
                <a:hlinkClick r:id="rId5"/>
              </a:rPr>
              <a:t>Aprendizaje automático (Coursera) </a:t>
            </a:r>
            <a:endParaRPr lang="es-ES" dirty="0"/>
          </a:p>
        </p:txBody>
      </p:sp>
      <p:sp>
        <p:nvSpPr>
          <p:cNvPr id="10" name="Elipse 9">
            <a:extLst>
              <a:ext uri="{FF2B5EF4-FFF2-40B4-BE49-F238E27FC236}">
                <a16:creationId xmlns:a16="http://schemas.microsoft.com/office/drawing/2014/main" id="{2FA7475D-6584-48B1-BA87-44DEB302302E}"/>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Imagen 10">
            <a:extLst>
              <a:ext uri="{FF2B5EF4-FFF2-40B4-BE49-F238E27FC236}">
                <a16:creationId xmlns:a16="http://schemas.microsoft.com/office/drawing/2014/main" id="{37D791D8-C00F-4D3D-BF15-69195CB51C3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2" name="Conector recto 11">
            <a:extLst>
              <a:ext uri="{FF2B5EF4-FFF2-40B4-BE49-F238E27FC236}">
                <a16:creationId xmlns:a16="http://schemas.microsoft.com/office/drawing/2014/main" id="{BC8664DB-5338-4043-957E-B05A6831714E}"/>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31163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5</a:t>
            </a:fld>
            <a:endParaRPr lang="es-ES" dirty="0"/>
          </a:p>
        </p:txBody>
      </p:sp>
      <p:sp>
        <p:nvSpPr>
          <p:cNvPr id="11" name="Rectángulo 10"/>
          <p:cNvSpPr/>
          <p:nvPr/>
        </p:nvSpPr>
        <p:spPr>
          <a:xfrm>
            <a:off x="1080252" y="2014284"/>
            <a:ext cx="7739104" cy="923330"/>
          </a:xfrm>
          <a:prstGeom prst="rect">
            <a:avLst/>
          </a:prstGeom>
        </p:spPr>
        <p:txBody>
          <a:bodyPr wrap="square">
            <a:spAutoFit/>
          </a:bodyPr>
          <a:lstStyle/>
          <a:p>
            <a:r>
              <a:rPr lang="es-ES" dirty="0"/>
              <a:t>La </a:t>
            </a:r>
            <a:r>
              <a:rPr lang="es-ES" b="1" dirty="0"/>
              <a:t>clasificación</a:t>
            </a:r>
            <a:r>
              <a:rPr lang="es-ES" dirty="0"/>
              <a:t> es una subcategoría del </a:t>
            </a:r>
            <a:r>
              <a:rPr lang="es-ES" b="1" dirty="0"/>
              <a:t>aprendizaje supervisado </a:t>
            </a:r>
            <a:r>
              <a:rPr lang="es-ES" dirty="0"/>
              <a:t>donde el objetivo es predecir una </a:t>
            </a:r>
            <a:r>
              <a:rPr lang="es-ES" b="1" dirty="0"/>
              <a:t>clase categórica </a:t>
            </a:r>
            <a:r>
              <a:rPr lang="es-ES" dirty="0"/>
              <a:t>basada en un conjunto de características/atributos y observaciones pasadas.</a:t>
            </a:r>
          </a:p>
        </p:txBody>
      </p:sp>
      <p:grpSp>
        <p:nvGrpSpPr>
          <p:cNvPr id="13" name="Grupo 12"/>
          <p:cNvGrpSpPr/>
          <p:nvPr/>
        </p:nvGrpSpPr>
        <p:grpSpPr>
          <a:xfrm>
            <a:off x="1606859" y="3212921"/>
            <a:ext cx="5717312" cy="3209301"/>
            <a:chOff x="1735930" y="3637942"/>
            <a:chExt cx="4960145" cy="2784280"/>
          </a:xfrm>
        </p:grpSpPr>
        <p:pic>
          <p:nvPicPr>
            <p:cNvPr id="2050" name="Picture 2" descr="https://miro.medium.com/max/1443/1*xpRoFLy0BHsCr62Uf1FfTQ.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35930" y="3637942"/>
              <a:ext cx="4960145" cy="2784280"/>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redondeado 4"/>
            <p:cNvSpPr/>
            <p:nvPr/>
          </p:nvSpPr>
          <p:spPr>
            <a:xfrm>
              <a:off x="3581399" y="4876800"/>
              <a:ext cx="1171575" cy="11802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err="1"/>
                <a:t>Clasificador</a:t>
              </a:r>
              <a:endParaRPr lang="en-US" sz="1400" b="1" dirty="0"/>
            </a:p>
          </p:txBody>
        </p:sp>
        <p:sp>
          <p:nvSpPr>
            <p:cNvPr id="12" name="Flecha derecha 11"/>
            <p:cNvSpPr/>
            <p:nvPr/>
          </p:nvSpPr>
          <p:spPr>
            <a:xfrm>
              <a:off x="4752973" y="5124450"/>
              <a:ext cx="228601"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lecha derecha 15"/>
            <p:cNvSpPr/>
            <p:nvPr/>
          </p:nvSpPr>
          <p:spPr>
            <a:xfrm rot="10800000">
              <a:off x="3340127" y="5124450"/>
              <a:ext cx="228601" cy="1905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Elipse 13">
            <a:extLst>
              <a:ext uri="{FF2B5EF4-FFF2-40B4-BE49-F238E27FC236}">
                <a16:creationId xmlns:a16="http://schemas.microsoft.com/office/drawing/2014/main" id="{49A5176F-B9A0-4F77-BA2F-96A2AFF3BC81}"/>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ítulo 1">
            <a:extLst>
              <a:ext uri="{FF2B5EF4-FFF2-40B4-BE49-F238E27FC236}">
                <a16:creationId xmlns:a16="http://schemas.microsoft.com/office/drawing/2014/main" id="{639D0C3E-D2D7-45F4-9D50-C3741DFF92F1}"/>
              </a:ext>
            </a:extLst>
          </p:cNvPr>
          <p:cNvSpPr>
            <a:spLocks noGrp="1"/>
          </p:cNvSpPr>
          <p:nvPr>
            <p:ph type="title"/>
          </p:nvPr>
        </p:nvSpPr>
        <p:spPr>
          <a:xfrm>
            <a:off x="1082768" y="1187992"/>
            <a:ext cx="7287509" cy="763455"/>
          </a:xfrm>
        </p:spPr>
        <p:txBody>
          <a:bodyPr>
            <a:normAutofit/>
          </a:bodyPr>
          <a:lstStyle/>
          <a:p>
            <a:pPr algn="l"/>
            <a:r>
              <a:rPr lang="es-ES" sz="2400" b="1" dirty="0"/>
              <a:t>¿Qué es clasificación en Machine </a:t>
            </a:r>
            <a:r>
              <a:rPr lang="es-ES" sz="2400" b="1" dirty="0" err="1"/>
              <a:t>Learning</a:t>
            </a:r>
            <a:r>
              <a:rPr lang="es-ES" sz="2400" b="1" dirty="0"/>
              <a:t>? </a:t>
            </a:r>
          </a:p>
        </p:txBody>
      </p:sp>
      <p:pic>
        <p:nvPicPr>
          <p:cNvPr id="17" name="Imagen 16">
            <a:extLst>
              <a:ext uri="{FF2B5EF4-FFF2-40B4-BE49-F238E27FC236}">
                <a16:creationId xmlns:a16="http://schemas.microsoft.com/office/drawing/2014/main" id="{D332BE1D-F118-446D-B9A9-F5C0EAFB616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18" name="Conector recto 17">
            <a:extLst>
              <a:ext uri="{FF2B5EF4-FFF2-40B4-BE49-F238E27FC236}">
                <a16:creationId xmlns:a16="http://schemas.microsoft.com/office/drawing/2014/main" id="{C788F4EE-8392-4826-BF4D-759B8037C776}"/>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65051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a:extLst>
              <a:ext uri="{FF2B5EF4-FFF2-40B4-BE49-F238E27FC236}">
                <a16:creationId xmlns:a16="http://schemas.microsoft.com/office/drawing/2014/main" id="{D7E12689-392F-4EE6-F316-84E345534BD5}"/>
              </a:ext>
            </a:extLst>
          </p:cNvPr>
          <p:cNvSpPr>
            <a:spLocks noGrp="1"/>
          </p:cNvSpPr>
          <p:nvPr>
            <p:ph type="sldNum" sz="quarter" idx="12"/>
          </p:nvPr>
        </p:nvSpPr>
        <p:spPr/>
        <p:txBody>
          <a:bodyPr/>
          <a:lstStyle/>
          <a:p>
            <a:fld id="{F72B40EF-D53A-41AA-87B6-B9F74BA43E09}" type="slidenum">
              <a:rPr lang="es-ES" smtClean="0"/>
              <a:t>6</a:t>
            </a:fld>
            <a:endParaRPr lang="es-ES"/>
          </a:p>
        </p:txBody>
      </p:sp>
      <p:pic>
        <p:nvPicPr>
          <p:cNvPr id="1026" name="Picture 2">
            <a:extLst>
              <a:ext uri="{FF2B5EF4-FFF2-40B4-BE49-F238E27FC236}">
                <a16:creationId xmlns:a16="http://schemas.microsoft.com/office/drawing/2014/main" id="{BF9D8602-FD61-8E6C-C1EB-9C199675B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989" y="2150297"/>
            <a:ext cx="5570022" cy="3797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32274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7</a:t>
            </a:fld>
            <a:endParaRPr lang="es-ES" dirty="0"/>
          </a:p>
        </p:txBody>
      </p:sp>
      <p:sp>
        <p:nvSpPr>
          <p:cNvPr id="21" name="Rectángulo redondeado 20"/>
          <p:cNvSpPr/>
          <p:nvPr/>
        </p:nvSpPr>
        <p:spPr>
          <a:xfrm>
            <a:off x="2491029" y="2111396"/>
            <a:ext cx="3156145" cy="461527"/>
          </a:xfrm>
          <a:prstGeom prst="roundRect">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Clasificación de variables</a:t>
            </a:r>
            <a:endParaRPr lang="en-US" sz="2000" dirty="0">
              <a:solidFill>
                <a:schemeClr val="tx1"/>
              </a:solidFill>
            </a:endParaRPr>
          </a:p>
        </p:txBody>
      </p:sp>
      <p:sp>
        <p:nvSpPr>
          <p:cNvPr id="28" name="Rectángulo redondeado 27"/>
          <p:cNvSpPr/>
          <p:nvPr/>
        </p:nvSpPr>
        <p:spPr>
          <a:xfrm>
            <a:off x="4918364" y="3026735"/>
            <a:ext cx="2410692" cy="461527"/>
          </a:xfrm>
          <a:prstGeom prst="roundRect">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Numérica (cuantitativa)</a:t>
            </a:r>
          </a:p>
        </p:txBody>
      </p:sp>
      <p:sp>
        <p:nvSpPr>
          <p:cNvPr id="29" name="Rectángulo redondeado 28"/>
          <p:cNvSpPr/>
          <p:nvPr/>
        </p:nvSpPr>
        <p:spPr>
          <a:xfrm>
            <a:off x="651757" y="3037262"/>
            <a:ext cx="2541384" cy="461527"/>
          </a:xfrm>
          <a:prstGeom prst="roundRect">
            <a:avLst/>
          </a:prstGeom>
          <a:solidFill>
            <a:srgbClr val="006DA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bg1"/>
                </a:solidFill>
              </a:rPr>
              <a:t>No numérica </a:t>
            </a:r>
            <a:r>
              <a:rPr lang="es-ES" sz="1600" dirty="0">
                <a:solidFill>
                  <a:schemeClr val="bg1"/>
                </a:solidFill>
              </a:rPr>
              <a:t>(cualitativa)</a:t>
            </a:r>
            <a:endParaRPr lang="en-US" sz="1600" dirty="0">
              <a:solidFill>
                <a:schemeClr val="bg1"/>
              </a:solidFill>
            </a:endParaRPr>
          </a:p>
        </p:txBody>
      </p:sp>
      <p:sp>
        <p:nvSpPr>
          <p:cNvPr id="30" name="Rectángulo redondeado 29"/>
          <p:cNvSpPr/>
          <p:nvPr/>
        </p:nvSpPr>
        <p:spPr>
          <a:xfrm>
            <a:off x="4133641" y="3977974"/>
            <a:ext cx="1320909" cy="461527"/>
          </a:xfrm>
          <a:prstGeom prst="roundRect">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Discreta</a:t>
            </a:r>
            <a:endParaRPr lang="en-US" sz="1600" dirty="0">
              <a:solidFill>
                <a:schemeClr val="tx1"/>
              </a:solidFill>
            </a:endParaRPr>
          </a:p>
        </p:txBody>
      </p:sp>
      <p:sp>
        <p:nvSpPr>
          <p:cNvPr id="31" name="Rectángulo redondeado 30"/>
          <p:cNvSpPr/>
          <p:nvPr/>
        </p:nvSpPr>
        <p:spPr>
          <a:xfrm>
            <a:off x="7069197" y="3955175"/>
            <a:ext cx="1335448" cy="461527"/>
          </a:xfrm>
          <a:prstGeom prst="roundRect">
            <a:avLst/>
          </a:prstGeom>
          <a:solidFill>
            <a:schemeClr val="bg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Continua</a:t>
            </a:r>
            <a:endParaRPr lang="en-US" sz="2000" dirty="0">
              <a:solidFill>
                <a:schemeClr val="tx1"/>
              </a:solidFill>
            </a:endParaRPr>
          </a:p>
        </p:txBody>
      </p:sp>
      <p:sp>
        <p:nvSpPr>
          <p:cNvPr id="34" name="CuadroTexto 33"/>
          <p:cNvSpPr txBox="1"/>
          <p:nvPr/>
        </p:nvSpPr>
        <p:spPr>
          <a:xfrm>
            <a:off x="535645" y="5838083"/>
            <a:ext cx="7066911" cy="707886"/>
          </a:xfrm>
          <a:prstGeom prst="rect">
            <a:avLst/>
          </a:prstGeom>
          <a:noFill/>
        </p:spPr>
        <p:txBody>
          <a:bodyPr wrap="square" rtlCol="0">
            <a:spAutoFit/>
          </a:bodyPr>
          <a:lstStyle/>
          <a:p>
            <a:pPr algn="just"/>
            <a:r>
              <a:rPr lang="es-ES" sz="2000" dirty="0">
                <a:solidFill>
                  <a:schemeClr val="accent1">
                    <a:lumMod val="75000"/>
                  </a:schemeClr>
                </a:solidFill>
              </a:rPr>
              <a:t>Es necesario </a:t>
            </a:r>
            <a:r>
              <a:rPr lang="es-ES" sz="2000" b="1" u="sng" dirty="0">
                <a:solidFill>
                  <a:schemeClr val="accent1">
                    <a:lumMod val="75000"/>
                  </a:schemeClr>
                </a:solidFill>
              </a:rPr>
              <a:t>codificar las variables no numéricas</a:t>
            </a:r>
            <a:r>
              <a:rPr lang="es-ES" sz="2000" dirty="0">
                <a:solidFill>
                  <a:schemeClr val="accent1">
                    <a:lumMod val="75000"/>
                  </a:schemeClr>
                </a:solidFill>
              </a:rPr>
              <a:t> para presentarlas como números.</a:t>
            </a:r>
            <a:endParaRPr lang="en-US" sz="2000" dirty="0">
              <a:solidFill>
                <a:schemeClr val="accent1">
                  <a:lumMod val="75000"/>
                </a:schemeClr>
              </a:solidFill>
            </a:endParaRPr>
          </a:p>
        </p:txBody>
      </p:sp>
      <p:sp>
        <p:nvSpPr>
          <p:cNvPr id="35" name="CuadroTexto 34"/>
          <p:cNvSpPr txBox="1"/>
          <p:nvPr/>
        </p:nvSpPr>
        <p:spPr>
          <a:xfrm>
            <a:off x="2402453" y="4574391"/>
            <a:ext cx="2417691" cy="830997"/>
          </a:xfrm>
          <a:prstGeom prst="rect">
            <a:avLst/>
          </a:prstGeom>
          <a:noFill/>
        </p:spPr>
        <p:txBody>
          <a:bodyPr wrap="square" rtlCol="0">
            <a:spAutoFit/>
          </a:bodyPr>
          <a:lstStyle/>
          <a:p>
            <a:pPr marL="285750" indent="-285750">
              <a:buFont typeface="Arial" panose="020B0604020202020204" pitchFamily="34" charset="0"/>
              <a:buChar char="•"/>
            </a:pPr>
            <a:r>
              <a:rPr lang="es-ES" sz="1600" dirty="0"/>
              <a:t>Color de ojos</a:t>
            </a:r>
          </a:p>
          <a:p>
            <a:pPr marL="285750" indent="-285750">
              <a:buFont typeface="Arial" panose="020B0604020202020204" pitchFamily="34" charset="0"/>
              <a:buChar char="•"/>
            </a:pPr>
            <a:r>
              <a:rPr lang="es-ES" sz="1600" dirty="0"/>
              <a:t>Estado civil </a:t>
            </a:r>
          </a:p>
          <a:p>
            <a:pPr marL="285750" indent="-285750">
              <a:buFont typeface="Arial" panose="020B0604020202020204" pitchFamily="34" charset="0"/>
              <a:buChar char="•"/>
            </a:pPr>
            <a:r>
              <a:rPr lang="es-ES" sz="1600" dirty="0"/>
              <a:t>Nacionalidad</a:t>
            </a:r>
          </a:p>
        </p:txBody>
      </p:sp>
      <p:sp>
        <p:nvSpPr>
          <p:cNvPr id="37" name="CuadroTexto 36"/>
          <p:cNvSpPr txBox="1"/>
          <p:nvPr/>
        </p:nvSpPr>
        <p:spPr>
          <a:xfrm>
            <a:off x="4017012" y="4602086"/>
            <a:ext cx="2054609"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Número de hijos</a:t>
            </a:r>
          </a:p>
          <a:p>
            <a:pPr marL="285750" indent="-285750">
              <a:buFont typeface="Arial" panose="020B0604020202020204" pitchFamily="34" charset="0"/>
              <a:buChar char="•"/>
            </a:pPr>
            <a:r>
              <a:rPr lang="es-ES" sz="1600" dirty="0"/>
              <a:t>Llamadas por hora</a:t>
            </a:r>
          </a:p>
        </p:txBody>
      </p:sp>
      <p:sp>
        <p:nvSpPr>
          <p:cNvPr id="38" name="Rectángulo 37"/>
          <p:cNvSpPr/>
          <p:nvPr/>
        </p:nvSpPr>
        <p:spPr>
          <a:xfrm>
            <a:off x="6095307" y="4478976"/>
            <a:ext cx="3662199" cy="830997"/>
          </a:xfrm>
          <a:prstGeom prst="rect">
            <a:avLst/>
          </a:prstGeom>
        </p:spPr>
        <p:txBody>
          <a:bodyPr wrap="square">
            <a:spAutoFit/>
          </a:bodyPr>
          <a:lstStyle/>
          <a:p>
            <a:pPr marL="285750" indent="-285750">
              <a:buFont typeface="Arial" panose="020B0604020202020204" pitchFamily="34" charset="0"/>
              <a:buChar char="•"/>
            </a:pPr>
            <a:r>
              <a:rPr lang="es-ES" sz="1600" dirty="0"/>
              <a:t>Representan mediciones</a:t>
            </a:r>
          </a:p>
          <a:p>
            <a:pPr marL="285750" indent="-285750">
              <a:buFont typeface="Arial" panose="020B0604020202020204" pitchFamily="34" charset="0"/>
              <a:buChar char="•"/>
            </a:pPr>
            <a:r>
              <a:rPr lang="es-ES" sz="1600" dirty="0"/>
              <a:t>Los valores dentro de cualquier intervalo son posibles</a:t>
            </a:r>
          </a:p>
        </p:txBody>
      </p:sp>
      <p:cxnSp>
        <p:nvCxnSpPr>
          <p:cNvPr id="44" name="Conector angular 43"/>
          <p:cNvCxnSpPr>
            <a:cxnSpLocks/>
            <a:stCxn id="21" idx="2"/>
            <a:endCxn id="29" idx="0"/>
          </p:cNvCxnSpPr>
          <p:nvPr/>
        </p:nvCxnSpPr>
        <p:spPr>
          <a:xfrm rot="5400000">
            <a:off x="2763607" y="1731766"/>
            <a:ext cx="464339" cy="2146653"/>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angular 45"/>
          <p:cNvCxnSpPr>
            <a:cxnSpLocks/>
            <a:stCxn id="21" idx="2"/>
            <a:endCxn id="28" idx="0"/>
          </p:cNvCxnSpPr>
          <p:nvPr/>
        </p:nvCxnSpPr>
        <p:spPr>
          <a:xfrm rot="16200000" flipH="1">
            <a:off x="4869500" y="1772525"/>
            <a:ext cx="453812" cy="2054608"/>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angular 47"/>
          <p:cNvCxnSpPr>
            <a:cxnSpLocks/>
            <a:stCxn id="28" idx="2"/>
            <a:endCxn id="30" idx="0"/>
          </p:cNvCxnSpPr>
          <p:nvPr/>
        </p:nvCxnSpPr>
        <p:spPr>
          <a:xfrm rot="5400000">
            <a:off x="5214047" y="3068311"/>
            <a:ext cx="489712" cy="1329614"/>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angular 49"/>
          <p:cNvCxnSpPr>
            <a:cxnSpLocks/>
            <a:stCxn id="28" idx="2"/>
            <a:endCxn id="31" idx="0"/>
          </p:cNvCxnSpPr>
          <p:nvPr/>
        </p:nvCxnSpPr>
        <p:spPr>
          <a:xfrm rot="16200000" flipH="1">
            <a:off x="6696859" y="2915112"/>
            <a:ext cx="466913" cy="1613211"/>
          </a:xfrm>
          <a:prstGeom prst="bent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 name="Elipse 6"/>
          <p:cNvSpPr/>
          <p:nvPr/>
        </p:nvSpPr>
        <p:spPr>
          <a:xfrm>
            <a:off x="-2821259" y="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ángulo redondeado 28">
            <a:extLst>
              <a:ext uri="{FF2B5EF4-FFF2-40B4-BE49-F238E27FC236}">
                <a16:creationId xmlns:a16="http://schemas.microsoft.com/office/drawing/2014/main" id="{64808ECB-5282-4A71-8056-2D695B8D4AEF}"/>
              </a:ext>
            </a:extLst>
          </p:cNvPr>
          <p:cNvSpPr/>
          <p:nvPr/>
        </p:nvSpPr>
        <p:spPr>
          <a:xfrm>
            <a:off x="423466" y="3963128"/>
            <a:ext cx="1313572" cy="461527"/>
          </a:xfrm>
          <a:prstGeom prst="roundRect">
            <a:avLst/>
          </a:prstGeom>
          <a:solidFill>
            <a:srgbClr val="006DA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bg1"/>
                </a:solidFill>
              </a:rPr>
              <a:t>Ordinal</a:t>
            </a:r>
            <a:endParaRPr lang="en-US" sz="1600" b="1" dirty="0">
              <a:solidFill>
                <a:schemeClr val="bg1"/>
              </a:solidFill>
            </a:endParaRPr>
          </a:p>
        </p:txBody>
      </p:sp>
      <p:sp>
        <p:nvSpPr>
          <p:cNvPr id="47" name="Rectángulo redondeado 28">
            <a:extLst>
              <a:ext uri="{FF2B5EF4-FFF2-40B4-BE49-F238E27FC236}">
                <a16:creationId xmlns:a16="http://schemas.microsoft.com/office/drawing/2014/main" id="{B691A20B-D22C-4BEA-997F-58CF97A19CAB}"/>
              </a:ext>
            </a:extLst>
          </p:cNvPr>
          <p:cNvSpPr/>
          <p:nvPr/>
        </p:nvSpPr>
        <p:spPr>
          <a:xfrm>
            <a:off x="2493511" y="3977973"/>
            <a:ext cx="1313572" cy="461527"/>
          </a:xfrm>
          <a:prstGeom prst="roundRect">
            <a:avLst/>
          </a:prstGeom>
          <a:solidFill>
            <a:srgbClr val="006DA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b="1" dirty="0">
                <a:solidFill>
                  <a:schemeClr val="bg1"/>
                </a:solidFill>
              </a:rPr>
              <a:t>Nominal</a:t>
            </a:r>
            <a:endParaRPr lang="en-US" sz="1600" b="1" dirty="0">
              <a:solidFill>
                <a:schemeClr val="bg1"/>
              </a:solidFill>
            </a:endParaRPr>
          </a:p>
        </p:txBody>
      </p:sp>
      <p:sp>
        <p:nvSpPr>
          <p:cNvPr id="49" name="CuadroTexto 48">
            <a:extLst>
              <a:ext uri="{FF2B5EF4-FFF2-40B4-BE49-F238E27FC236}">
                <a16:creationId xmlns:a16="http://schemas.microsoft.com/office/drawing/2014/main" id="{380BCE27-6776-431E-BC12-167E02BBD165}"/>
              </a:ext>
            </a:extLst>
          </p:cNvPr>
          <p:cNvSpPr txBox="1"/>
          <p:nvPr/>
        </p:nvSpPr>
        <p:spPr>
          <a:xfrm>
            <a:off x="360749" y="4574391"/>
            <a:ext cx="2417691" cy="584775"/>
          </a:xfrm>
          <a:prstGeom prst="rect">
            <a:avLst/>
          </a:prstGeom>
          <a:noFill/>
        </p:spPr>
        <p:txBody>
          <a:bodyPr wrap="square" rtlCol="0">
            <a:spAutoFit/>
          </a:bodyPr>
          <a:lstStyle/>
          <a:p>
            <a:pPr marL="285750" indent="-285750">
              <a:buFont typeface="Arial" panose="020B0604020202020204" pitchFamily="34" charset="0"/>
              <a:buChar char="•"/>
            </a:pPr>
            <a:r>
              <a:rPr lang="es-ES" sz="1600" dirty="0"/>
              <a:t>Nivel Educación</a:t>
            </a:r>
          </a:p>
          <a:p>
            <a:pPr marL="285750" indent="-285750">
              <a:buFont typeface="Arial" panose="020B0604020202020204" pitchFamily="34" charset="0"/>
              <a:buChar char="•"/>
            </a:pPr>
            <a:r>
              <a:rPr lang="es-ES" sz="1600" dirty="0"/>
              <a:t>Talla camisetas</a:t>
            </a:r>
          </a:p>
        </p:txBody>
      </p:sp>
      <p:cxnSp>
        <p:nvCxnSpPr>
          <p:cNvPr id="53" name="Conector: angular 52">
            <a:extLst>
              <a:ext uri="{FF2B5EF4-FFF2-40B4-BE49-F238E27FC236}">
                <a16:creationId xmlns:a16="http://schemas.microsoft.com/office/drawing/2014/main" id="{57AA9D18-E1A8-4F83-AC35-9244268EF473}"/>
              </a:ext>
            </a:extLst>
          </p:cNvPr>
          <p:cNvCxnSpPr>
            <a:cxnSpLocks/>
            <a:stCxn id="29" idx="2"/>
            <a:endCxn id="45" idx="0"/>
          </p:cNvCxnSpPr>
          <p:nvPr/>
        </p:nvCxnSpPr>
        <p:spPr>
          <a:xfrm rot="5400000">
            <a:off x="1269182" y="3309860"/>
            <a:ext cx="464339" cy="842197"/>
          </a:xfrm>
          <a:prstGeom prst="bentConnector3">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angular 54">
            <a:extLst>
              <a:ext uri="{FF2B5EF4-FFF2-40B4-BE49-F238E27FC236}">
                <a16:creationId xmlns:a16="http://schemas.microsoft.com/office/drawing/2014/main" id="{8F983D8D-B156-47F3-A5B7-F3735A3AE68A}"/>
              </a:ext>
            </a:extLst>
          </p:cNvPr>
          <p:cNvCxnSpPr>
            <a:cxnSpLocks/>
            <a:stCxn id="29" idx="2"/>
            <a:endCxn id="47" idx="0"/>
          </p:cNvCxnSpPr>
          <p:nvPr/>
        </p:nvCxnSpPr>
        <p:spPr>
          <a:xfrm rot="16200000" flipH="1">
            <a:off x="2296781" y="3124457"/>
            <a:ext cx="479184" cy="1227848"/>
          </a:xfrm>
          <a:prstGeom prst="bentConnector3">
            <a:avLst>
              <a:gd name="adj1" fmla="val 48675"/>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Elipse 64">
            <a:extLst>
              <a:ext uri="{FF2B5EF4-FFF2-40B4-BE49-F238E27FC236}">
                <a16:creationId xmlns:a16="http://schemas.microsoft.com/office/drawing/2014/main" id="{AF9B285E-745F-45C0-A47B-66DB96E2C334}"/>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6" name="Imagen 65">
            <a:extLst>
              <a:ext uri="{FF2B5EF4-FFF2-40B4-BE49-F238E27FC236}">
                <a16:creationId xmlns:a16="http://schemas.microsoft.com/office/drawing/2014/main" id="{9EFCFA2A-309F-47EF-B3B4-6381ED1B927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67" name="Conector recto 66">
            <a:extLst>
              <a:ext uri="{FF2B5EF4-FFF2-40B4-BE49-F238E27FC236}">
                <a16:creationId xmlns:a16="http://schemas.microsoft.com/office/drawing/2014/main" id="{1A37E5D6-C9F5-4B9C-A18E-DD8E100128B9}"/>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68" name="Título 1">
            <a:extLst>
              <a:ext uri="{FF2B5EF4-FFF2-40B4-BE49-F238E27FC236}">
                <a16:creationId xmlns:a16="http://schemas.microsoft.com/office/drawing/2014/main" id="{D8A65CD5-13D3-4D33-8469-44EDC7D1C7EB}"/>
              </a:ext>
            </a:extLst>
          </p:cNvPr>
          <p:cNvSpPr>
            <a:spLocks noGrp="1"/>
          </p:cNvSpPr>
          <p:nvPr>
            <p:ph type="title"/>
          </p:nvPr>
        </p:nvSpPr>
        <p:spPr>
          <a:xfrm>
            <a:off x="1082768" y="1187992"/>
            <a:ext cx="7287509" cy="763455"/>
          </a:xfrm>
        </p:spPr>
        <p:txBody>
          <a:bodyPr>
            <a:normAutofit/>
          </a:bodyPr>
          <a:lstStyle/>
          <a:p>
            <a:pPr algn="l"/>
            <a:r>
              <a:rPr lang="es-ES" sz="2400" b="1" dirty="0"/>
              <a:t>Clasificación de variables</a:t>
            </a:r>
          </a:p>
        </p:txBody>
      </p:sp>
    </p:spTree>
    <p:extLst>
      <p:ext uri="{BB962C8B-B14F-4D97-AF65-F5344CB8AC3E}">
        <p14:creationId xmlns:p14="http://schemas.microsoft.com/office/powerpoint/2010/main" val="3294345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6095307" y="6057097"/>
            <a:ext cx="2057400" cy="365125"/>
          </a:xfrm>
        </p:spPr>
        <p:txBody>
          <a:bodyPr/>
          <a:lstStyle/>
          <a:p>
            <a:fld id="{F72B40EF-D53A-41AA-87B6-B9F74BA43E09}" type="slidenum">
              <a:rPr lang="es-ES" smtClean="0"/>
              <a:t>8</a:t>
            </a:fld>
            <a:endParaRPr lang="es-ES" dirty="0"/>
          </a:p>
        </p:txBody>
      </p:sp>
      <p:sp>
        <p:nvSpPr>
          <p:cNvPr id="7" name="Elipse 6"/>
          <p:cNvSpPr/>
          <p:nvPr/>
        </p:nvSpPr>
        <p:spPr>
          <a:xfrm>
            <a:off x="-2821259" y="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ángulo 2"/>
          <p:cNvSpPr/>
          <p:nvPr/>
        </p:nvSpPr>
        <p:spPr>
          <a:xfrm>
            <a:off x="1130232" y="1810469"/>
            <a:ext cx="7886768" cy="646331"/>
          </a:xfrm>
          <a:prstGeom prst="rect">
            <a:avLst/>
          </a:prstGeom>
        </p:spPr>
        <p:txBody>
          <a:bodyPr wrap="square">
            <a:spAutoFit/>
          </a:bodyPr>
          <a:lstStyle/>
          <a:p>
            <a:r>
              <a:rPr lang="es-ES" dirty="0"/>
              <a:t>Los modelos de machine </a:t>
            </a:r>
            <a:r>
              <a:rPr lang="es-ES" dirty="0" err="1"/>
              <a:t>learning</a:t>
            </a:r>
            <a:r>
              <a:rPr lang="es-ES" dirty="0"/>
              <a:t> y </a:t>
            </a:r>
            <a:r>
              <a:rPr lang="es-ES" dirty="0" err="1"/>
              <a:t>deep</a:t>
            </a:r>
            <a:r>
              <a:rPr lang="es-ES" dirty="0"/>
              <a:t> </a:t>
            </a:r>
            <a:r>
              <a:rPr lang="es-ES" dirty="0" err="1"/>
              <a:t>learning</a:t>
            </a:r>
            <a:r>
              <a:rPr lang="es-ES" dirty="0"/>
              <a:t> requieren que todas las variables de entrada y salida sean </a:t>
            </a:r>
            <a:r>
              <a:rPr lang="es-ES" b="1" u="sng" dirty="0"/>
              <a:t>numéricas</a:t>
            </a:r>
            <a:r>
              <a:rPr lang="es-ES" dirty="0"/>
              <a:t>.</a:t>
            </a:r>
            <a:endParaRPr lang="en-US" dirty="0"/>
          </a:p>
        </p:txBody>
      </p:sp>
      <p:pic>
        <p:nvPicPr>
          <p:cNvPr id="5" name="Imagen 4"/>
          <p:cNvPicPr>
            <a:picLocks noChangeAspect="1"/>
          </p:cNvPicPr>
          <p:nvPr/>
        </p:nvPicPr>
        <p:blipFill>
          <a:blip r:embed="rId3"/>
          <a:stretch>
            <a:fillRect/>
          </a:stretch>
        </p:blipFill>
        <p:spPr>
          <a:xfrm>
            <a:off x="406364" y="3468880"/>
            <a:ext cx="2400635" cy="1428949"/>
          </a:xfrm>
          <a:prstGeom prst="rect">
            <a:avLst/>
          </a:prstGeom>
        </p:spPr>
      </p:pic>
      <p:sp>
        <p:nvSpPr>
          <p:cNvPr id="6" name="Rectángulo 5"/>
          <p:cNvSpPr/>
          <p:nvPr/>
        </p:nvSpPr>
        <p:spPr>
          <a:xfrm>
            <a:off x="3271883" y="2655989"/>
            <a:ext cx="1858329" cy="338554"/>
          </a:xfrm>
          <a:prstGeom prst="rect">
            <a:avLst/>
          </a:prstGeom>
        </p:spPr>
        <p:txBody>
          <a:bodyPr wrap="none">
            <a:spAutoFit/>
          </a:bodyPr>
          <a:lstStyle/>
          <a:p>
            <a:pPr marL="285750" indent="-285750">
              <a:buFont typeface="Arial" panose="020B0604020202020204" pitchFamily="34" charset="0"/>
              <a:buChar char="•"/>
            </a:pPr>
            <a:r>
              <a:rPr lang="es-ES" sz="1600" b="1" u="sng" dirty="0">
                <a:solidFill>
                  <a:srgbClr val="292929"/>
                </a:solidFill>
                <a:latin typeface="medium-content-serif-font"/>
                <a:hlinkClick r:id="rId4"/>
              </a:rPr>
              <a:t>LABEL ENCODER</a:t>
            </a:r>
            <a:endParaRPr lang="en-US" sz="1600" b="1" u="sng" dirty="0"/>
          </a:p>
        </p:txBody>
      </p:sp>
      <p:pic>
        <p:nvPicPr>
          <p:cNvPr id="9" name="Imagen 8"/>
          <p:cNvPicPr>
            <a:picLocks noChangeAspect="1"/>
          </p:cNvPicPr>
          <p:nvPr/>
        </p:nvPicPr>
        <p:blipFill>
          <a:blip r:embed="rId5"/>
          <a:stretch>
            <a:fillRect/>
          </a:stretch>
        </p:blipFill>
        <p:spPr>
          <a:xfrm>
            <a:off x="3297749" y="3078301"/>
            <a:ext cx="2572109" cy="1448002"/>
          </a:xfrm>
          <a:prstGeom prst="rect">
            <a:avLst/>
          </a:prstGeom>
        </p:spPr>
      </p:pic>
      <p:pic>
        <p:nvPicPr>
          <p:cNvPr id="12" name="Imagen 11"/>
          <p:cNvPicPr>
            <a:picLocks noChangeAspect="1"/>
          </p:cNvPicPr>
          <p:nvPr/>
        </p:nvPicPr>
        <p:blipFill>
          <a:blip r:embed="rId6"/>
          <a:stretch>
            <a:fillRect/>
          </a:stretch>
        </p:blipFill>
        <p:spPr>
          <a:xfrm>
            <a:off x="3297749" y="5155604"/>
            <a:ext cx="5487166" cy="1486107"/>
          </a:xfrm>
          <a:prstGeom prst="rect">
            <a:avLst/>
          </a:prstGeom>
        </p:spPr>
      </p:pic>
      <p:sp>
        <p:nvSpPr>
          <p:cNvPr id="42" name="Rectángulo 41"/>
          <p:cNvSpPr/>
          <p:nvPr/>
        </p:nvSpPr>
        <p:spPr>
          <a:xfrm>
            <a:off x="3271883" y="4839365"/>
            <a:ext cx="2236959" cy="338554"/>
          </a:xfrm>
          <a:prstGeom prst="rect">
            <a:avLst/>
          </a:prstGeom>
        </p:spPr>
        <p:txBody>
          <a:bodyPr wrap="none">
            <a:spAutoFit/>
          </a:bodyPr>
          <a:lstStyle/>
          <a:p>
            <a:pPr marL="285750" indent="-285750">
              <a:buFont typeface="Arial" panose="020B0604020202020204" pitchFamily="34" charset="0"/>
              <a:buChar char="•"/>
            </a:pPr>
            <a:r>
              <a:rPr lang="es-ES" sz="1600" b="1" dirty="0">
                <a:solidFill>
                  <a:srgbClr val="292929"/>
                </a:solidFill>
                <a:latin typeface="medium-content-serif-font"/>
                <a:hlinkClick r:id="rId7"/>
              </a:rPr>
              <a:t>ONE HOT ENCODING</a:t>
            </a:r>
            <a:endParaRPr lang="en-US" sz="1600" b="1" dirty="0"/>
          </a:p>
        </p:txBody>
      </p:sp>
      <p:sp>
        <p:nvSpPr>
          <p:cNvPr id="16" name="CuadroTexto 15"/>
          <p:cNvSpPr txBox="1"/>
          <p:nvPr/>
        </p:nvSpPr>
        <p:spPr>
          <a:xfrm>
            <a:off x="406364" y="2961694"/>
            <a:ext cx="1909189" cy="369332"/>
          </a:xfrm>
          <a:prstGeom prst="rect">
            <a:avLst/>
          </a:prstGeom>
          <a:noFill/>
        </p:spPr>
        <p:txBody>
          <a:bodyPr wrap="square" rtlCol="0">
            <a:spAutoFit/>
          </a:bodyPr>
          <a:lstStyle/>
          <a:p>
            <a:r>
              <a:rPr lang="en-US" b="1" dirty="0" err="1"/>
              <a:t>Datos</a:t>
            </a:r>
            <a:r>
              <a:rPr lang="en-US" b="1" dirty="0"/>
              <a:t> de entrada</a:t>
            </a:r>
          </a:p>
        </p:txBody>
      </p:sp>
      <p:sp>
        <p:nvSpPr>
          <p:cNvPr id="17" name="Rectángulo 16"/>
          <p:cNvSpPr/>
          <p:nvPr/>
        </p:nvSpPr>
        <p:spPr>
          <a:xfrm>
            <a:off x="1080252" y="3452238"/>
            <a:ext cx="526429" cy="1570817"/>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adroTexto 17"/>
          <p:cNvSpPr txBox="1"/>
          <p:nvPr/>
        </p:nvSpPr>
        <p:spPr>
          <a:xfrm>
            <a:off x="509546" y="5110225"/>
            <a:ext cx="2297453" cy="369332"/>
          </a:xfrm>
          <a:prstGeom prst="rect">
            <a:avLst/>
          </a:prstGeom>
          <a:noFill/>
        </p:spPr>
        <p:txBody>
          <a:bodyPr wrap="square" rtlCol="0">
            <a:spAutoFit/>
          </a:bodyPr>
          <a:lstStyle/>
          <a:p>
            <a:r>
              <a:rPr lang="en-US" dirty="0" err="1"/>
              <a:t>Datos</a:t>
            </a:r>
            <a:r>
              <a:rPr lang="en-US" dirty="0"/>
              <a:t> no </a:t>
            </a:r>
            <a:r>
              <a:rPr lang="en-US" dirty="0" err="1"/>
              <a:t>numéricos</a:t>
            </a:r>
            <a:endParaRPr lang="en-US" dirty="0"/>
          </a:p>
        </p:txBody>
      </p:sp>
      <p:sp>
        <p:nvSpPr>
          <p:cNvPr id="19" name="Abrir corchete 18"/>
          <p:cNvSpPr/>
          <p:nvPr/>
        </p:nvSpPr>
        <p:spPr>
          <a:xfrm>
            <a:off x="3082413" y="2486296"/>
            <a:ext cx="215336" cy="4268465"/>
          </a:xfrm>
          <a:prstGeom prst="leftBracket">
            <a:avLst/>
          </a:prstGeom>
          <a:ln>
            <a:solidFill>
              <a:schemeClr val="tx1"/>
            </a:solidFill>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0" name="Rectángulo 19"/>
          <p:cNvSpPr/>
          <p:nvPr/>
        </p:nvSpPr>
        <p:spPr>
          <a:xfrm>
            <a:off x="6228901" y="3117390"/>
            <a:ext cx="2781503" cy="1384995"/>
          </a:xfrm>
          <a:prstGeom prst="rect">
            <a:avLst/>
          </a:prstGeom>
        </p:spPr>
        <p:txBody>
          <a:bodyPr wrap="square">
            <a:spAutoFit/>
          </a:bodyPr>
          <a:lstStyle/>
          <a:p>
            <a:r>
              <a:rPr lang="en-US" sz="1400" dirty="0"/>
              <a:t>El </a:t>
            </a:r>
            <a:r>
              <a:rPr lang="en-US" sz="1400" dirty="0" err="1"/>
              <a:t>problema</a:t>
            </a:r>
            <a:r>
              <a:rPr lang="en-US" sz="1400" dirty="0"/>
              <a:t> </a:t>
            </a:r>
            <a:r>
              <a:rPr lang="en-US" sz="1400" dirty="0" err="1"/>
              <a:t>aquí</a:t>
            </a:r>
            <a:r>
              <a:rPr lang="en-US" sz="1400" dirty="0"/>
              <a:t> </a:t>
            </a:r>
            <a:r>
              <a:rPr lang="en-US" sz="1400" dirty="0" err="1"/>
              <a:t>es</a:t>
            </a:r>
            <a:r>
              <a:rPr lang="en-US" sz="1400" dirty="0"/>
              <a:t> que </a:t>
            </a:r>
            <a:r>
              <a:rPr lang="en-US" sz="1400" dirty="0" err="1"/>
              <a:t>como</a:t>
            </a:r>
            <a:r>
              <a:rPr lang="en-US" sz="1400" dirty="0"/>
              <a:t> hay </a:t>
            </a:r>
            <a:r>
              <a:rPr lang="en-US" sz="1400" dirty="0" err="1"/>
              <a:t>diferentes</a:t>
            </a:r>
            <a:r>
              <a:rPr lang="en-US" sz="1400" dirty="0"/>
              <a:t> </a:t>
            </a:r>
            <a:r>
              <a:rPr lang="en-US" sz="1400" dirty="0" err="1"/>
              <a:t>números</a:t>
            </a:r>
            <a:r>
              <a:rPr lang="en-US" sz="1400" dirty="0"/>
              <a:t> </a:t>
            </a:r>
            <a:r>
              <a:rPr lang="en-US" sz="1400" dirty="0" err="1"/>
              <a:t>en</a:t>
            </a:r>
            <a:r>
              <a:rPr lang="en-US" sz="1400" dirty="0"/>
              <a:t> la </a:t>
            </a:r>
            <a:r>
              <a:rPr lang="en-US" sz="1400" dirty="0" err="1"/>
              <a:t>misma</a:t>
            </a:r>
            <a:r>
              <a:rPr lang="en-US" sz="1400" dirty="0"/>
              <a:t> </a:t>
            </a:r>
            <a:r>
              <a:rPr lang="en-US" sz="1400" dirty="0" err="1"/>
              <a:t>columna</a:t>
            </a:r>
            <a:r>
              <a:rPr lang="en-US" sz="1400" dirty="0"/>
              <a:t>, el </a:t>
            </a:r>
            <a:r>
              <a:rPr lang="en-US" sz="1400" dirty="0" err="1"/>
              <a:t>modelo</a:t>
            </a:r>
            <a:r>
              <a:rPr lang="en-US" sz="1400" dirty="0"/>
              <a:t> </a:t>
            </a:r>
            <a:r>
              <a:rPr lang="en-US" sz="1400" dirty="0" err="1"/>
              <a:t>malinterpretará</a:t>
            </a:r>
            <a:r>
              <a:rPr lang="en-US" sz="1400" dirty="0"/>
              <a:t> </a:t>
            </a:r>
            <a:r>
              <a:rPr lang="en-US" sz="1400" dirty="0" err="1"/>
              <a:t>los</a:t>
            </a:r>
            <a:r>
              <a:rPr lang="en-US" sz="1400" dirty="0"/>
              <a:t> </a:t>
            </a:r>
            <a:r>
              <a:rPr lang="en-US" sz="1400" dirty="0" err="1"/>
              <a:t>datos</a:t>
            </a:r>
            <a:r>
              <a:rPr lang="en-US" sz="1400" dirty="0"/>
              <a:t> y </a:t>
            </a:r>
            <a:r>
              <a:rPr lang="en-US" sz="1400" dirty="0" err="1"/>
              <a:t>supondrá</a:t>
            </a:r>
            <a:r>
              <a:rPr lang="en-US" sz="1400" dirty="0"/>
              <a:t> que </a:t>
            </a:r>
            <a:r>
              <a:rPr lang="en-US" sz="1400" dirty="0" err="1"/>
              <a:t>existe</a:t>
            </a:r>
            <a:r>
              <a:rPr lang="en-US" sz="1400" dirty="0"/>
              <a:t> </a:t>
            </a:r>
            <a:r>
              <a:rPr lang="en-US" sz="1400" dirty="0" err="1"/>
              <a:t>algún</a:t>
            </a:r>
            <a:r>
              <a:rPr lang="en-US" sz="1400" dirty="0"/>
              <a:t> </a:t>
            </a:r>
            <a:r>
              <a:rPr lang="en-US" sz="1400" dirty="0" err="1"/>
              <a:t>tipo</a:t>
            </a:r>
            <a:r>
              <a:rPr lang="en-US" sz="1400" dirty="0"/>
              <a:t> de </a:t>
            </a:r>
            <a:r>
              <a:rPr lang="en-US" sz="1400" dirty="0" err="1"/>
              <a:t>orden</a:t>
            </a:r>
            <a:r>
              <a:rPr lang="en-US" sz="1400" dirty="0"/>
              <a:t>, 0 &lt; 1 &lt;2.</a:t>
            </a:r>
          </a:p>
        </p:txBody>
      </p:sp>
      <p:sp>
        <p:nvSpPr>
          <p:cNvPr id="2" name="CuadroTexto 1">
            <a:extLst>
              <a:ext uri="{FF2B5EF4-FFF2-40B4-BE49-F238E27FC236}">
                <a16:creationId xmlns:a16="http://schemas.microsoft.com/office/drawing/2014/main" id="{2C5A4D3D-1827-4396-B00B-A7128FDB2B42}"/>
              </a:ext>
            </a:extLst>
          </p:cNvPr>
          <p:cNvSpPr txBox="1"/>
          <p:nvPr/>
        </p:nvSpPr>
        <p:spPr>
          <a:xfrm>
            <a:off x="530950" y="6239659"/>
            <a:ext cx="1813597" cy="369332"/>
          </a:xfrm>
          <a:prstGeom prst="rect">
            <a:avLst/>
          </a:prstGeom>
          <a:noFill/>
        </p:spPr>
        <p:txBody>
          <a:bodyPr wrap="square" rtlCol="0">
            <a:spAutoFit/>
          </a:bodyPr>
          <a:lstStyle/>
          <a:p>
            <a:r>
              <a:rPr lang="es-ES" dirty="0">
                <a:hlinkClick r:id="rId8"/>
              </a:rPr>
              <a:t>Más información</a:t>
            </a:r>
            <a:endParaRPr lang="es-ES" dirty="0"/>
          </a:p>
        </p:txBody>
      </p:sp>
      <p:sp>
        <p:nvSpPr>
          <p:cNvPr id="21" name="Elipse 20">
            <a:extLst>
              <a:ext uri="{FF2B5EF4-FFF2-40B4-BE49-F238E27FC236}">
                <a16:creationId xmlns:a16="http://schemas.microsoft.com/office/drawing/2014/main" id="{E90067EF-F26B-4105-91F5-A2C19C550CFB}"/>
              </a:ext>
            </a:extLst>
          </p:cNvPr>
          <p:cNvSpPr/>
          <p:nvPr/>
        </p:nvSpPr>
        <p:spPr>
          <a:xfrm>
            <a:off x="406364" y="1284367"/>
            <a:ext cx="570706" cy="570706"/>
          </a:xfrm>
          <a:prstGeom prst="ellipse">
            <a:avLst/>
          </a:prstGeom>
          <a:solidFill>
            <a:schemeClr val="accent1">
              <a:lumMod val="40000"/>
              <a:lumOff val="60000"/>
            </a:schemeClr>
          </a:solidFill>
          <a:ln w="57150">
            <a:solidFill>
              <a:srgbClr val="006DA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22" name="Imagen 21">
            <a:extLst>
              <a:ext uri="{FF2B5EF4-FFF2-40B4-BE49-F238E27FC236}">
                <a16:creationId xmlns:a16="http://schemas.microsoft.com/office/drawing/2014/main" id="{475D3A4C-A7DC-463F-B59A-2DB894576DE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2062" y="1394183"/>
            <a:ext cx="346458" cy="346458"/>
          </a:xfrm>
          <a:prstGeom prst="rect">
            <a:avLst/>
          </a:prstGeom>
        </p:spPr>
      </p:pic>
      <p:cxnSp>
        <p:nvCxnSpPr>
          <p:cNvPr id="23" name="Conector recto 22">
            <a:extLst>
              <a:ext uri="{FF2B5EF4-FFF2-40B4-BE49-F238E27FC236}">
                <a16:creationId xmlns:a16="http://schemas.microsoft.com/office/drawing/2014/main" id="{49F1CBB1-16B1-4C95-9574-179CC4E5C790}"/>
              </a:ext>
            </a:extLst>
          </p:cNvPr>
          <p:cNvCxnSpPr/>
          <p:nvPr/>
        </p:nvCxnSpPr>
        <p:spPr>
          <a:xfrm flipV="1">
            <a:off x="-37" y="1569720"/>
            <a:ext cx="406401" cy="3437"/>
          </a:xfrm>
          <a:prstGeom prst="line">
            <a:avLst/>
          </a:prstGeom>
          <a:ln w="57150">
            <a:solidFill>
              <a:srgbClr val="006DA5"/>
            </a:solidFill>
          </a:ln>
        </p:spPr>
        <p:style>
          <a:lnRef idx="1">
            <a:schemeClr val="accent1"/>
          </a:lnRef>
          <a:fillRef idx="0">
            <a:schemeClr val="accent1"/>
          </a:fillRef>
          <a:effectRef idx="0">
            <a:schemeClr val="accent1"/>
          </a:effectRef>
          <a:fontRef idx="minor">
            <a:schemeClr val="tx1"/>
          </a:fontRef>
        </p:style>
      </p:cxnSp>
      <p:sp>
        <p:nvSpPr>
          <p:cNvPr id="24" name="Título 1">
            <a:extLst>
              <a:ext uri="{FF2B5EF4-FFF2-40B4-BE49-F238E27FC236}">
                <a16:creationId xmlns:a16="http://schemas.microsoft.com/office/drawing/2014/main" id="{E6D28428-A7FB-4A22-8C03-1D2C435AC02E}"/>
              </a:ext>
            </a:extLst>
          </p:cNvPr>
          <p:cNvSpPr>
            <a:spLocks noGrp="1"/>
          </p:cNvSpPr>
          <p:nvPr>
            <p:ph type="title"/>
          </p:nvPr>
        </p:nvSpPr>
        <p:spPr>
          <a:xfrm>
            <a:off x="1082768" y="1187992"/>
            <a:ext cx="7287509" cy="763455"/>
          </a:xfrm>
        </p:spPr>
        <p:txBody>
          <a:bodyPr>
            <a:normAutofit/>
          </a:bodyPr>
          <a:lstStyle/>
          <a:p>
            <a:pPr algn="l"/>
            <a:r>
              <a:rPr lang="es-ES" sz="2400" b="1" dirty="0"/>
              <a:t>¿Cómo pasar de variables cualitativas a numéricas?</a:t>
            </a:r>
          </a:p>
        </p:txBody>
      </p:sp>
    </p:spTree>
    <p:extLst>
      <p:ext uri="{BB962C8B-B14F-4D97-AF65-F5344CB8AC3E}">
        <p14:creationId xmlns:p14="http://schemas.microsoft.com/office/powerpoint/2010/main" val="45823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2" grpId="0"/>
      <p:bldP spid="17" grpId="0" animBg="1"/>
      <p:bldP spid="18"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p:txBody>
          <a:bodyPr/>
          <a:lstStyle/>
          <a:p>
            <a:fld id="{F72B40EF-D53A-41AA-87B6-B9F74BA43E09}" type="slidenum">
              <a:rPr lang="es-ES" smtClean="0"/>
              <a:t>9</a:t>
            </a:fld>
            <a:endParaRPr lang="es-ES"/>
          </a:p>
        </p:txBody>
      </p:sp>
      <p:sp>
        <p:nvSpPr>
          <p:cNvPr id="12" name="Rectángulo 11">
            <a:extLst>
              <a:ext uri="{FF2B5EF4-FFF2-40B4-BE49-F238E27FC236}">
                <a16:creationId xmlns:a16="http://schemas.microsoft.com/office/drawing/2014/main" id="{7C9A7DE2-C87B-49F8-8B59-14C1F3B55F7B}"/>
              </a:ext>
            </a:extLst>
          </p:cNvPr>
          <p:cNvSpPr/>
          <p:nvPr/>
        </p:nvSpPr>
        <p:spPr>
          <a:xfrm>
            <a:off x="628650" y="2006272"/>
            <a:ext cx="8312150" cy="3539430"/>
          </a:xfrm>
          <a:prstGeom prst="rect">
            <a:avLst/>
          </a:prstGeom>
        </p:spPr>
        <p:txBody>
          <a:bodyPr wrap="square">
            <a:spAutoFit/>
          </a:bodyPr>
          <a:lstStyle/>
          <a:p>
            <a:r>
              <a:rPr lang="es-ES" sz="3200" dirty="0">
                <a:solidFill>
                  <a:schemeClr val="bg1">
                    <a:lumMod val="75000"/>
                  </a:schemeClr>
                </a:solidFill>
                <a:latin typeface="+mj-lt"/>
              </a:rPr>
              <a:t>Conceptos generales.</a:t>
            </a:r>
          </a:p>
          <a:p>
            <a:r>
              <a:rPr lang="es-ES" sz="3200" b="1" dirty="0">
                <a:solidFill>
                  <a:srgbClr val="006DA5"/>
                </a:solidFill>
              </a:rPr>
              <a:t>Tipos de Clasificación.</a:t>
            </a:r>
          </a:p>
          <a:p>
            <a:r>
              <a:rPr lang="es-ES" sz="3200" dirty="0">
                <a:solidFill>
                  <a:schemeClr val="bg1">
                    <a:lumMod val="75000"/>
                  </a:schemeClr>
                </a:solidFill>
                <a:latin typeface="+mj-lt"/>
              </a:rPr>
              <a:t>Aplicaciones de Clasificación.</a:t>
            </a:r>
          </a:p>
          <a:p>
            <a:r>
              <a:rPr lang="es-ES" sz="3200" dirty="0">
                <a:solidFill>
                  <a:schemeClr val="bg1">
                    <a:lumMod val="75000"/>
                  </a:schemeClr>
                </a:solidFill>
                <a:latin typeface="+mj-lt"/>
              </a:rPr>
              <a:t>Detectar y resolver el desequilibrio de clases. </a:t>
            </a:r>
          </a:p>
          <a:p>
            <a:r>
              <a:rPr lang="es-ES" sz="3200" dirty="0">
                <a:solidFill>
                  <a:schemeClr val="bg1">
                    <a:lumMod val="75000"/>
                  </a:schemeClr>
                </a:solidFill>
                <a:latin typeface="+mj-lt"/>
              </a:rPr>
              <a:t>Principales modelos de Clasificación. </a:t>
            </a:r>
          </a:p>
          <a:p>
            <a:r>
              <a:rPr lang="es-ES" sz="3200" dirty="0">
                <a:solidFill>
                  <a:schemeClr val="bg1">
                    <a:lumMod val="75000"/>
                  </a:schemeClr>
                </a:solidFill>
                <a:latin typeface="+mj-lt"/>
              </a:rPr>
              <a:t>Métricas de evaluación: Clasificación.</a:t>
            </a:r>
          </a:p>
          <a:p>
            <a:r>
              <a:rPr lang="es-ES" sz="3200" dirty="0">
                <a:solidFill>
                  <a:schemeClr val="bg1">
                    <a:lumMod val="75000"/>
                  </a:schemeClr>
                </a:solidFill>
                <a:latin typeface="+mj-lt"/>
              </a:rPr>
              <a:t>Ejemplo práctico de un modelo de Clasificación.</a:t>
            </a:r>
          </a:p>
        </p:txBody>
      </p:sp>
    </p:spTree>
    <p:extLst>
      <p:ext uri="{BB962C8B-B14F-4D97-AF65-F5344CB8AC3E}">
        <p14:creationId xmlns:p14="http://schemas.microsoft.com/office/powerpoint/2010/main" val="2738563313"/>
      </p:ext>
    </p:extLst>
  </p:cSld>
  <p:clrMapOvr>
    <a:masterClrMapping/>
  </p:clrMapOvr>
</p:sld>
</file>

<file path=ppt/theme/theme1.xml><?xml version="1.0" encoding="utf-8"?>
<a:theme xmlns:a="http://schemas.openxmlformats.org/drawingml/2006/main" name="Tema1">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ma1" id="{EA6F462D-65E8-4C26-95CD-2D3D2413B20E}" vid="{C5BA857B-F713-422A-9ED6-EFEF4C09E751}"/>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Tema1</Template>
  <TotalTime>22642</TotalTime>
  <Words>4992</Words>
  <Application>Microsoft Office PowerPoint</Application>
  <PresentationFormat>Presentación en pantalla (4:3)</PresentationFormat>
  <Paragraphs>758</Paragraphs>
  <Slides>49</Slides>
  <Notes>31</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49</vt:i4>
      </vt:variant>
    </vt:vector>
  </HeadingPairs>
  <TitlesOfParts>
    <vt:vector size="58" baseType="lpstr">
      <vt:lpstr>-apple-system</vt:lpstr>
      <vt:lpstr>Arial</vt:lpstr>
      <vt:lpstr>Calibri</vt:lpstr>
      <vt:lpstr>Calibri Light</vt:lpstr>
      <vt:lpstr>Cambria Math</vt:lpstr>
      <vt:lpstr>font0000000023701617</vt:lpstr>
      <vt:lpstr>Helvetica Neue</vt:lpstr>
      <vt:lpstr>medium-content-serif-font</vt:lpstr>
      <vt:lpstr>Tema1</vt:lpstr>
      <vt:lpstr>Presentación de PowerPoint</vt:lpstr>
      <vt:lpstr>Calendario </vt:lpstr>
      <vt:lpstr>Presentación de PowerPoint</vt:lpstr>
      <vt:lpstr>Recapitulemos…</vt:lpstr>
      <vt:lpstr>¿Qué es clasificación en Machine Learning? </vt:lpstr>
      <vt:lpstr>Presentación de PowerPoint</vt:lpstr>
      <vt:lpstr>Clasificación de variables</vt:lpstr>
      <vt:lpstr>¿Cómo pasar de variables cualitativas a numéricas?</vt:lpstr>
      <vt:lpstr>Presentación de PowerPoint</vt:lpstr>
      <vt:lpstr>Tipos de Clasificación</vt:lpstr>
      <vt:lpstr>Multi-Clase vs Multi-Etiqueta</vt:lpstr>
      <vt:lpstr>Presentación de PowerPoint</vt:lpstr>
      <vt:lpstr>Aplicaciones clasificación</vt:lpstr>
      <vt:lpstr>Aplicaciones clasificación</vt:lpstr>
      <vt:lpstr>Aplicaciones clasificación</vt:lpstr>
      <vt:lpstr>Aplicaciones clasificación</vt:lpstr>
      <vt:lpstr>Aplicaciones clasificación</vt:lpstr>
      <vt:lpstr>Aplicaciones clasificación</vt:lpstr>
      <vt:lpstr>Aplicaciones clasificación</vt:lpstr>
      <vt:lpstr>Presentación de PowerPoint</vt:lpstr>
      <vt:lpstr>Desequilibrio de clases</vt:lpstr>
      <vt:lpstr>Ejemplo</vt:lpstr>
      <vt:lpstr>Presentación de PowerPoint</vt:lpstr>
      <vt:lpstr>Ejemplo 1_IRIS: Jupyter Notebook</vt:lpstr>
      <vt:lpstr>Presentación de PowerPoint</vt:lpstr>
      <vt:lpstr>Presentación de PowerPoint</vt:lpstr>
      <vt:lpstr>Support Vector Machines</vt:lpstr>
      <vt:lpstr>Support Vector Machines</vt:lpstr>
      <vt:lpstr>K-NN</vt:lpstr>
      <vt:lpstr>Árboles de decisión</vt:lpstr>
      <vt:lpstr>Ensemble: Random Forest</vt:lpstr>
      <vt:lpstr>Neural Network (MLP)</vt:lpstr>
      <vt:lpstr>Neural Network</vt:lpstr>
      <vt:lpstr>Presentación de PowerPoint</vt:lpstr>
      <vt:lpstr>Presentación de PowerPoint</vt:lpstr>
      <vt:lpstr> Evaluación de Algoritmos de Clasificación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Ejercicio 2: Detección de cáncer de mama</vt:lpstr>
      <vt:lpstr>Machine Learning y Deep Learning con Python</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Domin</dc:creator>
  <cp:lastModifiedBy>Antonio Saldana Gonzalez</cp:lastModifiedBy>
  <cp:revision>441</cp:revision>
  <cp:lastPrinted>2020-07-07T10:28:23Z</cp:lastPrinted>
  <dcterms:created xsi:type="dcterms:W3CDTF">2019-10-15T08:45:43Z</dcterms:created>
  <dcterms:modified xsi:type="dcterms:W3CDTF">2022-12-15T12:55:08Z</dcterms:modified>
</cp:coreProperties>
</file>